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6" r:id="rId30"/>
    <p:sldId id="287" r:id="rId31"/>
    <p:sldId id="288" r:id="rId32"/>
    <p:sldId id="289" r:id="rId33"/>
    <p:sldId id="291" r:id="rId34"/>
    <p:sldId id="292" r:id="rId35"/>
    <p:sldId id="293" r:id="rId36"/>
    <p:sldId id="337" r:id="rId37"/>
    <p:sldId id="294" r:id="rId38"/>
    <p:sldId id="295" r:id="rId39"/>
    <p:sldId id="338"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41069"/>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543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b3530e5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7522526"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错误理解碳减排过程中发达国家与发展中国家的责任划分</a:t>
            </a:r>
            <a:endParaRPr lang="en-US" sz="4400" dirty="0"/>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123eabc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自然界的碳循环与温室效应</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ab5ed7a1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碳排放对环境的影响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dd213e2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碳减排中的国际合作</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3530e5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错误理解碳减排过程中发达国家与发展中国家的责任划分</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228d4ce6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碳排放与环境安全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7a4d3800093b1cc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2.xml"/><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1.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9.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4.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7_AS.11_2#5cd887828?vop=1&amp;pid=31a8adcd7&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气候变化是指气候平均状态随时间的变化，即气候平均状态和离差（距平</a:t>
            </a:r>
            <a:r>
              <a:rPr lang="en-US" altLang="zh-CN" sz="2000" b="0" i="0">
                <a:solidFill>
                  <a:srgbClr val="000000"/>
                </a:solidFill>
                <a:latin typeface="微软雅黑" pitchFamily="34" charset="0"/>
                <a:ea typeface="微软雅黑" pitchFamily="34" charset="-122"/>
                <a:cs typeface="微软雅黑" pitchFamily="34" charset="-120"/>
              </a:rPr>
              <a:t>）两者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中的一个或两个一起出现了统计意义上的显著变化</a:t>
            </a:r>
            <a:r>
              <a:rPr lang="en-US" altLang="zh-CN" sz="2000" b="0" i="0" dirty="0">
                <a:solidFill>
                  <a:srgbClr val="000000"/>
                </a:solidFill>
                <a:latin typeface="微软雅黑" pitchFamily="34" charset="0"/>
                <a:ea typeface="微软雅黑" pitchFamily="34" charset="-122"/>
                <a:cs typeface="微软雅黑" pitchFamily="34" charset="-120"/>
              </a:rPr>
              <a:t>。离差值越大，表明气候变化的幅度越大</a:t>
            </a:r>
            <a:r>
              <a:rPr lang="en-US" altLang="zh-CN" sz="2000" b="0" i="0">
                <a:solidFill>
                  <a:srgbClr val="000000"/>
                </a:solidFill>
                <a:latin typeface="微软雅黑" pitchFamily="34" charset="0"/>
                <a:ea typeface="微软雅黑" pitchFamily="34" charset="-122"/>
                <a:cs typeface="微软雅黑" pitchFamily="34" charset="-120"/>
              </a:rPr>
              <a:t>，气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候状态越不稳定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M_6_BD.12_1#bf3e866d2?pid=ab5ed7a1a&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[云南香格里拉2025高二期末]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最新发表的一篇由中国研究团队完成的气候变化研究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论文称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全球变暖导致局部地区气温骤变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由热转冷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或由冷转热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气温骤变现象日益频繁且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严重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在全球变暖的背景下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预计到</a:t>
            </a:r>
            <a:r>
              <a:rPr lang="en-US" altLang="zh-CN" sz="2000" b="0" i="0" dirty="0">
                <a:solidFill>
                  <a:srgbClr val="000000"/>
                </a:solidFill>
                <a:latin typeface="Times New Roman" pitchFamily="34" charset="0"/>
                <a:ea typeface="KaiTi" pitchFamily="34" charset="-122"/>
                <a:cs typeface="Times New Roman" pitchFamily="34" charset="-120"/>
              </a:rPr>
              <a:t>21</a:t>
            </a:r>
            <a:r>
              <a:rPr lang="en-US" altLang="zh-CN" sz="2000" b="0" i="0" dirty="0">
                <a:solidFill>
                  <a:srgbClr val="000000"/>
                </a:solidFill>
                <a:latin typeface="微软雅黑" pitchFamily="34" charset="0"/>
                <a:ea typeface="楷体" pitchFamily="34" charset="-122"/>
                <a:cs typeface="微软雅黑" pitchFamily="34" charset="-120"/>
              </a:rPr>
              <a:t>世纪末</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这类现象造成的危害在全球大部分地区将进一步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加剧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尤其以低收入国家和地区最为严重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下图为全球变暖背景下气温骤变示意图</a:t>
            </a:r>
            <a:r>
              <a:rPr lang="en-US" altLang="zh-CN" sz="2000" b="0" i="0">
                <a:solidFill>
                  <a:srgbClr val="000000"/>
                </a:solidFill>
                <a:latin typeface="Times New Roman" pitchFamily="34" charset="0"/>
                <a:ea typeface="KaiTi" pitchFamily="34" charset="-122"/>
                <a:cs typeface="Times New Roman" pitchFamily="34" charset="-120"/>
              </a:rPr>
              <a:t>。据此完成下</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6_BD.12_2#bf3e866d2?pid=ab5ed7a1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93792" y="3321246"/>
            <a:ext cx="1810512"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BD.13_1#38efcde7a?pid=bf3e866d2&amp;color=0,0,0&amp;vtp=1&amp;bbb=1"/>
          <p:cNvSpPr/>
          <p:nvPr/>
        </p:nvSpPr>
        <p:spPr>
          <a:xfrm>
            <a:off x="722376" y="47944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4.近年来，</a:t>
            </a:r>
            <a:r>
              <a:rPr lang="en-US" altLang="zh-CN" sz="2000" b="0" i="0">
                <a:solidFill>
                  <a:srgbClr val="000000"/>
                </a:solidFill>
                <a:latin typeface="微软雅黑" pitchFamily="34" charset="0"/>
                <a:ea typeface="微软雅黑" pitchFamily="34" charset="-122"/>
                <a:cs typeface="微软雅黑" pitchFamily="34" charset="-120"/>
              </a:rPr>
              <a:t>加剧全球变暖的要素主要来自(</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14_1#38efcde7a.bracket?pid=bf3e866d2&amp;color=0,0,0&amp;vpa=4&amp;vtp=1"/>
          <p:cNvSpPr/>
          <p:nvPr/>
        </p:nvSpPr>
        <p:spPr>
          <a:xfrm>
            <a:off x="5451539" y="479444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7_BD.13_2#38efcde7a.choices?pid=bf3e866d2&amp;color=0,0,0&amp;vtp=1&amp;bbb=1"/>
          <p:cNvSpPr/>
          <p:nvPr/>
        </p:nvSpPr>
        <p:spPr>
          <a:xfrm>
            <a:off x="722376" y="5247455"/>
            <a:ext cx="10753344" cy="405003"/>
          </a:xfrm>
          <a:prstGeom prst="rect">
            <a:avLst/>
          </a:prstGeom>
          <a:noFill/>
          <a:ln/>
        </p:spPr>
        <p:txBody>
          <a:bodyPr wrap="none" lIns="0" tIns="0" rIns="0" bIns="0" rtlCol="0" anchor="t"/>
          <a:lstStyle/>
          <a:p>
            <a:pPr latinLnBrk="1">
              <a:lnSpc>
                <a:spcPts val="3600"/>
              </a:lnSpc>
              <a:tabLst>
                <a:tab pos="2824529" algn="l"/>
                <a:tab pos="5610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.自然界中循环碳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B.化石燃料的燃烧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C.植物固定的碳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.海水中溶解的碳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7_AS.15_1#38efcde7a?vop=1&amp;pid=bf3e866d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本题考查全球气候变化的影响因素。近年来，由于人类大量燃烧煤炭、</a:t>
            </a:r>
            <a:r>
              <a:rPr lang="en-US" altLang="zh-CN" sz="2000" b="0" i="0">
                <a:solidFill>
                  <a:srgbClr val="000000"/>
                </a:solidFill>
                <a:latin typeface="微软雅黑" pitchFamily="34" charset="0"/>
                <a:ea typeface="微软雅黑" pitchFamily="34" charset="-122"/>
                <a:cs typeface="微软雅黑" pitchFamily="34" charset="-120"/>
              </a:rPr>
              <a:t>石油等化石燃料，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向大气释放大量二氧化碳等温室气体</a:t>
            </a:r>
            <a:r>
              <a:rPr lang="en-US" altLang="zh-CN" sz="2000" b="0" i="0" dirty="0">
                <a:solidFill>
                  <a:srgbClr val="000000"/>
                </a:solidFill>
                <a:latin typeface="微软雅黑" pitchFamily="34" charset="0"/>
                <a:ea typeface="微软雅黑" pitchFamily="34" charset="-122"/>
                <a:cs typeface="微软雅黑" pitchFamily="34" charset="-120"/>
              </a:rPr>
              <a:t>，增强温室效应，加剧全球变暖，B正确</a:t>
            </a:r>
            <a:r>
              <a:rPr lang="en-US" altLang="zh-CN" sz="2000" b="0" i="0">
                <a:solidFill>
                  <a:srgbClr val="000000"/>
                </a:solidFill>
                <a:latin typeface="微软雅黑" pitchFamily="34" charset="0"/>
                <a:ea typeface="微软雅黑" pitchFamily="34" charset="-122"/>
                <a:cs typeface="微软雅黑" pitchFamily="34" charset="-120"/>
              </a:rPr>
              <a:t>；自然界碳循环是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相对平衡的</a:t>
            </a:r>
            <a:r>
              <a:rPr lang="en-US" altLang="zh-CN" sz="2000" b="0" i="0" dirty="0">
                <a:solidFill>
                  <a:srgbClr val="000000"/>
                </a:solidFill>
                <a:latin typeface="微软雅黑" pitchFamily="34" charset="0"/>
                <a:ea typeface="微软雅黑" pitchFamily="34" charset="-122"/>
                <a:cs typeface="微软雅黑" pitchFamily="34" charset="-120"/>
              </a:rPr>
              <a:t>，不是近年来加剧全球变暖的主要因素，A错误；植物通过光合作用固定碳</a:t>
            </a:r>
            <a:r>
              <a:rPr lang="en-US" altLang="zh-CN" sz="2000" b="0" i="0">
                <a:solidFill>
                  <a:srgbClr val="000000"/>
                </a:solidFill>
                <a:latin typeface="微软雅黑" pitchFamily="34" charset="0"/>
                <a:ea typeface="微软雅黑" pitchFamily="34" charset="-122"/>
                <a:cs typeface="微软雅黑" pitchFamily="34" charset="-120"/>
              </a:rPr>
              <a:t>，海水溶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解碳</a:t>
            </a:r>
            <a:r>
              <a:rPr lang="en-US" altLang="zh-CN" sz="2000" b="0" i="0" dirty="0">
                <a:solidFill>
                  <a:srgbClr val="000000"/>
                </a:solidFill>
                <a:latin typeface="微软雅黑" pitchFamily="34" charset="0"/>
                <a:ea typeface="微软雅黑" pitchFamily="34" charset="-122"/>
                <a:cs typeface="微软雅黑" pitchFamily="34" charset="-120"/>
              </a:rPr>
              <a:t>，都会降低大气中的二氧化碳浓度，缓解全球变暖趋势，C、D错误。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7_BD.16_1#4cee0d933?pid=bf3e866d2&amp;color=0,0,0&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5.全球变暖引发的气温骤变对低收入国家和地区的影响最为严重</a:t>
            </a:r>
            <a:r>
              <a:rPr lang="en-US" altLang="zh-CN" sz="2000" b="0" i="0">
                <a:solidFill>
                  <a:srgbClr val="000000"/>
                </a:solidFill>
                <a:latin typeface="微软雅黑" pitchFamily="34" charset="0"/>
                <a:ea typeface="微软雅黑" pitchFamily="34" charset="-122"/>
                <a:cs typeface="微软雅黑" pitchFamily="34" charset="-120"/>
              </a:rPr>
              <a:t>，是因为低收入国家和地区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7_1#4cee0d933.bracket?pid=bf3e866d2&amp;color=0,0,0&amp;vpa=5&amp;vtp=1"/>
          <p:cNvSpPr/>
          <p:nvPr/>
        </p:nvSpPr>
        <p:spPr>
          <a:xfrm>
            <a:off x="922401" y="140741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16_2#4cee0d933.choices?pid=bf3e866d2&amp;color=0,0,0&amp;vtp=1&amp;bbb=1"/>
          <p:cNvSpPr/>
          <p:nvPr/>
        </p:nvSpPr>
        <p:spPr>
          <a:xfrm>
            <a:off x="722376" y="1869059"/>
            <a:ext cx="10753344" cy="405003"/>
          </a:xfrm>
          <a:prstGeom prst="rect">
            <a:avLst/>
          </a:prstGeom>
          <a:noFill/>
          <a:ln/>
        </p:spPr>
        <p:txBody>
          <a:bodyPr wrap="none" lIns="0" tIns="0" rIns="0" bIns="0" rtlCol="0" anchor="t"/>
          <a:lstStyle/>
          <a:p>
            <a:pPr latinLnBrk="1">
              <a:lnSpc>
                <a:spcPts val="3600"/>
              </a:lnSpc>
              <a:tabLst>
                <a:tab pos="2888029" algn="l"/>
                <a:tab pos="5229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.抗灾救灾能力较弱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B.人口密度较小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C.极端天气更易发生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.生态系统严重失衡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7_AS.18_1#4cee0d933?vop=1&amp;pid=bf3e866d2&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本题考查全球气候变化对国家安全的影响。低收入国家和地区经济水平低</a:t>
            </a:r>
            <a:r>
              <a:rPr lang="en-US" altLang="zh-CN" sz="2000" b="0" i="0">
                <a:solidFill>
                  <a:srgbClr val="000000"/>
                </a:solidFill>
                <a:latin typeface="微软雅黑" pitchFamily="34" charset="0"/>
                <a:ea typeface="微软雅黑" pitchFamily="34" charset="-122"/>
                <a:cs typeface="微软雅黑" pitchFamily="34" charset="-120"/>
              </a:rPr>
              <a:t>，在面临气温骤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变带来的极端天气等灾害时</a:t>
            </a:r>
            <a:r>
              <a:rPr lang="en-US" altLang="zh-CN" sz="2000" b="0" i="0" dirty="0">
                <a:solidFill>
                  <a:srgbClr val="000000"/>
                </a:solidFill>
                <a:latin typeface="微软雅黑" pitchFamily="34" charset="0"/>
                <a:ea typeface="微软雅黑" pitchFamily="34" charset="-122"/>
                <a:cs typeface="微软雅黑" pitchFamily="34" charset="-120"/>
              </a:rPr>
              <a:t>，缺乏足够的资金、技术等，抗灾救灾能力较弱，</a:t>
            </a:r>
            <a:r>
              <a:rPr lang="en-US" altLang="zh-CN" sz="2000" b="0" i="0">
                <a:solidFill>
                  <a:srgbClr val="000000"/>
                </a:solidFill>
                <a:latin typeface="微软雅黑" pitchFamily="34" charset="0"/>
                <a:ea typeface="微软雅黑" pitchFamily="34" charset="-122"/>
                <a:cs typeface="微软雅黑" pitchFamily="34" charset="-120"/>
              </a:rPr>
              <a:t>所以影响最为严重，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正确；许多低收入国家和地区人口密度较高（如非洲、南亚</a:t>
            </a:r>
            <a:r>
              <a:rPr lang="en-US" altLang="zh-CN" sz="2000" b="0" i="0">
                <a:solidFill>
                  <a:srgbClr val="000000"/>
                </a:solidFill>
                <a:latin typeface="微软雅黑" pitchFamily="34" charset="0"/>
                <a:ea typeface="微软雅黑" pitchFamily="34" charset="-122"/>
                <a:cs typeface="微软雅黑" pitchFamily="34" charset="-120"/>
              </a:rPr>
              <a:t>），且人口密度不直接决定气温骤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变的影响程度</a:t>
            </a:r>
            <a:r>
              <a:rPr lang="en-US" altLang="zh-CN" sz="2000" b="0" i="0" dirty="0">
                <a:solidFill>
                  <a:srgbClr val="000000"/>
                </a:solidFill>
                <a:latin typeface="微软雅黑" pitchFamily="34" charset="0"/>
                <a:ea typeface="微软雅黑" pitchFamily="34" charset="-122"/>
                <a:cs typeface="微软雅黑" pitchFamily="34" charset="-120"/>
              </a:rPr>
              <a:t>，B错误；极端天气频发是全球性问题，并非低收入国家和地区更易发生，C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生态系统严重失衡不是只有低收入国家和地区才存在的问题</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4#25aad4937.fixed?pid=0079774d6&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25aad4937.fixed?pid=0079774d6&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碳排放及其对环境的影响</a:t>
            </a:r>
            <a:endParaRPr lang="en-US" altLang="zh-CN" sz="4400" dirty="0"/>
          </a:p>
        </p:txBody>
      </p:sp>
      <p:pic>
        <p:nvPicPr>
          <p:cNvPr id="4" name="C_4#25aad4937.fixed?pid=0079774d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25aad4937.fixed?pid=0079774d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5_BD.19_1#80a61d1ca?pid=25aad493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a:t>
                </a:r>
                <a:r>
                  <a:rPr lang="en-US" altLang="zh-CN" sz="2000" b="0" i="0" spc="-50" dirty="0">
                    <a:solidFill>
                      <a:srgbClr val="000000"/>
                    </a:solidFill>
                    <a:latin typeface="仿宋" pitchFamily="34" charset="0"/>
                    <a:ea typeface="仿宋" pitchFamily="34" charset="-122"/>
                    <a:cs typeface="仿宋" pitchFamily="34" charset="-120"/>
                  </a:rPr>
                  <a:t>北京西城区2025高二月考]</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根据</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巴黎协定</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Times New Roman" pitchFamily="34" charset="0"/>
                    <a:ea typeface="KaiTi" pitchFamily="34" charset="-122"/>
                    <a:cs typeface="Times New Roman" pitchFamily="34" charset="-120"/>
                  </a:rPr>
                  <a:t>21</a:t>
                </a:r>
                <a:r>
                  <a:rPr lang="en-US" altLang="zh-CN" sz="2000" b="0" i="0" spc="-50">
                    <a:solidFill>
                      <a:srgbClr val="000000"/>
                    </a:solidFill>
                    <a:latin typeface="微软雅黑" pitchFamily="34" charset="0"/>
                    <a:ea typeface="楷体" pitchFamily="34" charset="-122"/>
                    <a:cs typeface="微软雅黑" pitchFamily="34" charset="-120"/>
                  </a:rPr>
                  <a:t>世纪结束前需将全球平均气温比工业化前水平升</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高的幅度控制在</a:t>
                </a:r>
                <a:r>
                  <a:rPr lang="en-US" altLang="zh-CN" sz="2000" b="0" i="0" spc="-50" dirty="0">
                    <a:solidFill>
                      <a:srgbClr val="000000"/>
                    </a:solidFill>
                    <a:latin typeface="Times New Roman" pitchFamily="34" charset="0"/>
                    <a:ea typeface="KaiTi" pitchFamily="34" charset="-122"/>
                    <a:cs typeface="Times New Roman" pitchFamily="34" charset="-120"/>
                  </a:rPr>
                  <a:t>2</a:t>
                </a:r>
                <a14:m>
                  <m:oMath xmlns:m="http://schemas.openxmlformats.org/officeDocument/2006/math">
                    <m:r>
                      <a:rPr lang="en-US" altLang="zh-CN" sz="2000" b="0" i="0" spc="-50">
                        <a:solidFill>
                          <a:srgbClr val="000000"/>
                        </a:solidFill>
                        <a:latin typeface="Cambria Math" pitchFamily="34" charset="0"/>
                        <a:ea typeface="Cambria Math" pitchFamily="34" charset="-122"/>
                        <a:cs typeface="Cambria Math" pitchFamily="34" charset="-120"/>
                      </a:rPr>
                      <m:t>℃</m:t>
                    </m:r>
                  </m:oMath>
                </a14:m>
                <a:r>
                  <a:rPr lang="en-US" altLang="zh-CN" sz="2000" b="0" i="0" spc="-50" dirty="0">
                    <a:solidFill>
                      <a:srgbClr val="000000"/>
                    </a:solidFill>
                    <a:latin typeface="微软雅黑" pitchFamily="34" charset="0"/>
                    <a:ea typeface="楷体" pitchFamily="34" charset="-122"/>
                    <a:cs typeface="微软雅黑" pitchFamily="34" charset="-120"/>
                  </a:rPr>
                  <a:t>之内</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并为控制在</a:t>
                </a:r>
                <a:r>
                  <a:rPr lang="en-US" altLang="zh-CN" sz="2000" b="0" i="0" spc="-50" dirty="0">
                    <a:solidFill>
                      <a:srgbClr val="000000"/>
                    </a:solidFill>
                    <a:latin typeface="Times New Roman" pitchFamily="34" charset="0"/>
                    <a:ea typeface="KaiTi" pitchFamily="34" charset="-122"/>
                    <a:cs typeface="Times New Roman" pitchFamily="34" charset="-120"/>
                  </a:rPr>
                  <a:t>1.5</a:t>
                </a:r>
                <a14:m>
                  <m:oMath xmlns:m="http://schemas.openxmlformats.org/officeDocument/2006/math">
                    <m:r>
                      <a:rPr lang="en-US" altLang="zh-CN" sz="2000" b="0" i="0" spc="-5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之内而努力</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它代表了大幅减少全球温室气体排放的目</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标</a:t>
                </a:r>
                <a:r>
                  <a:rPr lang="en-US" altLang="zh-CN" sz="2000" b="0" i="0" spc="-50" dirty="0">
                    <a:solidFill>
                      <a:srgbClr val="000000"/>
                    </a:solidFill>
                    <a:latin typeface="Times New Roman" pitchFamily="34" charset="0"/>
                    <a:ea typeface="KaiTi" pitchFamily="34" charset="-122"/>
                    <a:cs typeface="Times New Roman" pitchFamily="34" charset="-120"/>
                  </a:rPr>
                  <a:t>。2024</a:t>
                </a:r>
                <a:r>
                  <a:rPr lang="en-US" altLang="zh-CN" sz="2000" b="0" i="0" spc="-50" dirty="0">
                    <a:solidFill>
                      <a:srgbClr val="000000"/>
                    </a:solidFill>
                    <a:latin typeface="微软雅黑" pitchFamily="34" charset="0"/>
                    <a:ea typeface="楷体" pitchFamily="34" charset="-122"/>
                    <a:cs typeface="微软雅黑" pitchFamily="34" charset="-120"/>
                  </a:rPr>
                  <a:t>年首次突破这一目标</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下图显示全球年均温偏差趋势与各年偏差值</a:t>
                </a:r>
                <a:r>
                  <a:rPr lang="en-US" altLang="zh-CN" sz="2000" b="0" i="0" spc="-50" dirty="0">
                    <a:solidFill>
                      <a:srgbClr val="000000"/>
                    </a:solidFill>
                    <a:latin typeface="Times New Roman" pitchFamily="34" charset="0"/>
                    <a:ea typeface="KaiTi" pitchFamily="34" charset="-122"/>
                    <a:cs typeface="Times New Roman" pitchFamily="34" charset="-120"/>
                  </a:rPr>
                  <a:t>。读图，完成下题。</a:t>
                </a:r>
                <a:endParaRPr lang="en-US" altLang="zh-CN" sz="2000" spc="-50" dirty="0"/>
              </a:p>
            </p:txBody>
          </p:sp>
        </mc:Choice>
        <mc:Fallback xmlns="">
          <p:sp>
            <p:nvSpPr>
              <p:cNvPr id="2" name="QM_5_BD.19_1#80a61d1ca?pid=25aad4937&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587" b="-11682"/>
                </a:stretch>
              </a:blipFill>
              <a:ln/>
            </p:spPr>
            <p:txBody>
              <a:bodyPr/>
              <a:lstStyle/>
              <a:p>
                <a:r>
                  <a:rPr lang="zh-CN" altLang="en-US">
                    <a:noFill/>
                  </a:rPr>
                  <a:t> </a:t>
                </a:r>
              </a:p>
            </p:txBody>
          </p:sp>
        </mc:Fallback>
      </mc:AlternateContent>
      <p:pic>
        <p:nvPicPr>
          <p:cNvPr id="3" name="QM_5_BD.19_2#80a61d1ca?pid=25aad493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306824" y="2406846"/>
            <a:ext cx="3584448"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20_1#199226ad7?pid=80a61d1ca&amp;color=0,0,0&amp;vtp=1&amp;bt=1&amp;bbb=1">
            <a:extLst>
              <a:ext uri="{FF2B5EF4-FFF2-40B4-BE49-F238E27FC236}">
                <a16:creationId xmlns:a16="http://schemas.microsoft.com/office/drawing/2014/main" id="{74DF0BFC-1C91-0696-542F-CD630B7FAC33}"/>
              </a:ext>
            </a:extLst>
          </p:cNvPr>
          <p:cNvSpPr/>
          <p:nvPr/>
        </p:nvSpPr>
        <p:spPr>
          <a:xfrm>
            <a:off x="722376" y="42610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据图可知(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21_1#199226ad7.bracket?pid=80a61d1ca&amp;color=0,0,0&amp;vpa=6&amp;vtp=1">
            <a:extLst>
              <a:ext uri="{FF2B5EF4-FFF2-40B4-BE49-F238E27FC236}">
                <a16:creationId xmlns:a16="http://schemas.microsoft.com/office/drawing/2014/main" id="{9F74346D-6448-362A-7159-763D7596D83C}"/>
              </a:ext>
            </a:extLst>
          </p:cNvPr>
          <p:cNvSpPr/>
          <p:nvPr/>
        </p:nvSpPr>
        <p:spPr>
          <a:xfrm>
            <a:off x="2149539" y="426104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20_2#199226ad7.choices?pid=80a61d1ca&amp;color=0,0,0&amp;vtp=1&amp;bbb=1">
            <a:extLst>
              <a:ext uri="{FF2B5EF4-FFF2-40B4-BE49-F238E27FC236}">
                <a16:creationId xmlns:a16="http://schemas.microsoft.com/office/drawing/2014/main" id="{B596D395-90A1-E4A3-A341-C30201E32B34}"/>
              </a:ext>
            </a:extLst>
          </p:cNvPr>
          <p:cNvSpPr/>
          <p:nvPr/>
        </p:nvSpPr>
        <p:spPr>
          <a:xfrm>
            <a:off x="722376" y="4727771"/>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.工业革命前全球气温已经很高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.各年平均气温偏差值持续上升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20世纪后期以来气温上升显著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.2024年气温与平均值偏差最大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AS.22_1#199226ad7?vop=1&amp;pid=80a61d1c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本题考查全球气候变化的表现。工业革命前全球温室气体排放量小，</a:t>
            </a:r>
            <a:r>
              <a:rPr lang="en-US" altLang="zh-CN" sz="2000" b="0" i="0">
                <a:solidFill>
                  <a:srgbClr val="000000"/>
                </a:solidFill>
                <a:latin typeface="微软雅黑" pitchFamily="34" charset="0"/>
                <a:ea typeface="微软雅黑" pitchFamily="34" charset="-122"/>
                <a:cs typeface="微软雅黑" pitchFamily="34" charset="-120"/>
              </a:rPr>
              <a:t>全球气温不是很高，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错误；据图分析，1900年前后的全球年均温偏差趋势是负数</a:t>
            </a:r>
            <a:r>
              <a:rPr lang="en-US" altLang="zh-CN" sz="2000" b="0" i="0">
                <a:solidFill>
                  <a:srgbClr val="000000"/>
                </a:solidFill>
                <a:latin typeface="微软雅黑" pitchFamily="34" charset="0"/>
                <a:ea typeface="微软雅黑" pitchFamily="34" charset="-122"/>
                <a:cs typeface="微软雅黑" pitchFamily="34" charset="-120"/>
              </a:rPr>
              <a:t>，且各年相较于全球年均温偏差的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差值也存在负数</a:t>
            </a:r>
            <a:r>
              <a:rPr lang="en-US" altLang="zh-CN" sz="2000" b="0" i="0" dirty="0">
                <a:solidFill>
                  <a:srgbClr val="000000"/>
                </a:solidFill>
                <a:latin typeface="微软雅黑" pitchFamily="34" charset="0"/>
                <a:ea typeface="微软雅黑" pitchFamily="34" charset="-122"/>
                <a:cs typeface="微软雅黑" pitchFamily="34" charset="-120"/>
              </a:rPr>
              <a:t>，表明该时间段平均气温偏差值并未持续上升，B错误；据图分析，</a:t>
            </a:r>
            <a:r>
              <a:rPr lang="en-US" altLang="zh-CN" sz="2000" b="0" i="0">
                <a:solidFill>
                  <a:srgbClr val="000000"/>
                </a:solidFill>
                <a:latin typeface="微软雅黑" pitchFamily="34" charset="0"/>
                <a:ea typeface="微软雅黑" pitchFamily="34" charset="-122"/>
                <a:cs typeface="微软雅黑" pitchFamily="34" charset="-120"/>
              </a:rPr>
              <a:t>20世纪后期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以来</a:t>
            </a:r>
            <a:r>
              <a:rPr lang="en-US" altLang="zh-CN" sz="2000" b="0" i="0" dirty="0">
                <a:solidFill>
                  <a:srgbClr val="000000"/>
                </a:solidFill>
                <a:latin typeface="微软雅黑" pitchFamily="34" charset="0"/>
                <a:ea typeface="微软雅黑" pitchFamily="34" charset="-122"/>
                <a:cs typeface="微软雅黑" pitchFamily="34" charset="-120"/>
              </a:rPr>
              <a:t>（大约1970年以后），全球年均温偏差趋势曲线上升明显，气温上升显著，C正确</a:t>
            </a:r>
            <a:r>
              <a:rPr lang="en-US" altLang="zh-CN" sz="2000" b="0" i="0">
                <a:solidFill>
                  <a:srgbClr val="000000"/>
                </a:solidFill>
                <a:latin typeface="微软雅黑" pitchFamily="34" charset="0"/>
                <a:ea typeface="微软雅黑" pitchFamily="34" charset="-122"/>
                <a:cs typeface="微软雅黑" pitchFamily="34" charset="-120"/>
              </a:rPr>
              <a:t>；大约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1875</a:t>
            </a:r>
            <a:r>
              <a:rPr lang="en-US" altLang="zh-CN" sz="2000" b="0" i="0" dirty="0">
                <a:solidFill>
                  <a:srgbClr val="000000"/>
                </a:solidFill>
                <a:latin typeface="微软雅黑" pitchFamily="34" charset="0"/>
                <a:ea typeface="微软雅黑" pitchFamily="34" charset="-122"/>
                <a:cs typeface="微软雅黑" pitchFamily="34" charset="-120"/>
              </a:rPr>
              <a:t>年的气温与全球年均温偏差的差值最大，D错误。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5_BD.23_1#b4a2e67c5?pid=25aad493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[贵州六盘水2025高二质量检测]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某社区开展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绿色生活周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活动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居民王阿姨发现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社区菜市场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设置了本地农产品专区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宣传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每公里碳排放减少</a:t>
            </a:r>
            <a:r>
              <a:rPr lang="en-US" altLang="zh-CN" sz="2000" b="0" i="0" dirty="0">
                <a:solidFill>
                  <a:srgbClr val="000000"/>
                </a:solidFill>
                <a:latin typeface="Times New Roman" pitchFamily="34" charset="0"/>
                <a:ea typeface="KaiTi" pitchFamily="34" charset="-122"/>
                <a:cs typeface="Times New Roman" pitchFamily="34" charset="-120"/>
              </a:rPr>
              <a:t>30%”（</a:t>
            </a:r>
            <a:r>
              <a:rPr lang="en-US" altLang="zh-CN" sz="2000" b="0" i="0" dirty="0">
                <a:solidFill>
                  <a:srgbClr val="000000"/>
                </a:solidFill>
                <a:latin typeface="微软雅黑" pitchFamily="34" charset="0"/>
                <a:ea typeface="楷体" pitchFamily="34" charset="-122"/>
                <a:cs typeface="微软雅黑" pitchFamily="34" charset="-120"/>
              </a:rPr>
              <a:t>公里是千米的旧称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共享单车企业投</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放了新型太阳能充电桩单车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物业推出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垃圾分类积分兑换有机肥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活动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24_1#fbca6f5f3?pid=b4a2e67c5&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2.下列食品中“碳足迹（碳耗用量）”</a:t>
            </a:r>
            <a:r>
              <a:rPr lang="en-US" altLang="zh-CN" sz="2000" b="0" i="0">
                <a:solidFill>
                  <a:srgbClr val="000000"/>
                </a:solidFill>
                <a:latin typeface="微软雅黑" pitchFamily="34" charset="0"/>
                <a:ea typeface="微软雅黑" pitchFamily="34" charset="-122"/>
                <a:cs typeface="微软雅黑" pitchFamily="34" charset="-120"/>
              </a:rPr>
              <a:t>最低的是(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5_1#fbca6f5f3.bracket?pid=b4a2e67c5&amp;color=0,0,0&amp;vpa=7&amp;vtp=1"/>
          <p:cNvSpPr/>
          <p:nvPr/>
        </p:nvSpPr>
        <p:spPr>
          <a:xfrm>
            <a:off x="6213539" y="23264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24_2#fbca6f5f3.choices?pid=b4a2e67c5&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.本地应季种植的西红柿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.空运进口的智利车厘子</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C.反季节温室栽培的草莓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.深度加工的植物肉汉堡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AS.26_1#fbca6f5f3?vop=1&amp;pid=b4a2e67c5&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本题考查材料分析能力。本地应季产品运输距离短，无须温室或加工，碳足迹最低，</a:t>
            </a:r>
            <a:r>
              <a:rPr lang="en-US" altLang="zh-CN" sz="2000" b="0" i="0">
                <a:solidFill>
                  <a:srgbClr val="000000"/>
                </a:solidFill>
                <a:latin typeface="微软雅黑" pitchFamily="34" charset="0"/>
                <a:ea typeface="微软雅黑" pitchFamily="34" charset="-122"/>
                <a:cs typeface="微软雅黑" pitchFamily="34" charset="-120"/>
              </a:rPr>
              <a:t>A正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；空运能耗高，碳排放显著，B错误；温室栽培需大量能源，碳足迹较高，C错误</a:t>
            </a:r>
            <a:r>
              <a:rPr lang="en-US" altLang="zh-CN" sz="2000" b="0" i="0">
                <a:solidFill>
                  <a:srgbClr val="000000"/>
                </a:solidFill>
                <a:latin typeface="微软雅黑" pitchFamily="34" charset="0"/>
                <a:ea typeface="微软雅黑" pitchFamily="34" charset="-122"/>
                <a:cs typeface="微软雅黑" pitchFamily="34" charset="-120"/>
              </a:rPr>
              <a:t>；深度加工过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程耗能多</a:t>
            </a:r>
            <a:r>
              <a:rPr lang="en-US" altLang="zh-CN" sz="2000" b="0" i="0" dirty="0">
                <a:solidFill>
                  <a:srgbClr val="000000"/>
                </a:solidFill>
                <a:latin typeface="微软雅黑" pitchFamily="34" charset="0"/>
                <a:ea typeface="微软雅黑" pitchFamily="34" charset="-122"/>
                <a:cs typeface="微软雅黑" pitchFamily="34" charset="-120"/>
              </a:rPr>
              <a:t>，碳足迹较高，D错误。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228d4ce63.fixed?pid=d7a97b72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_BD#228d4ce63.fixed?pid=d7a97b725&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碳排放与环境安全</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BD.27_1#dcdcbb262?pid=b4a2e67c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3.某城市推广“公交+共享单车”出行模式后，</a:t>
            </a:r>
            <a:r>
              <a:rPr lang="en-US" altLang="zh-CN" sz="2000" b="0" i="0">
                <a:solidFill>
                  <a:srgbClr val="000000"/>
                </a:solidFill>
                <a:latin typeface="微软雅黑" pitchFamily="34" charset="0"/>
                <a:ea typeface="微软雅黑" pitchFamily="34" charset="-122"/>
                <a:cs typeface="微软雅黑" pitchFamily="34" charset="-120"/>
              </a:rPr>
              <a:t>可能产生的连锁反应有(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8_1#dcdcbb262.bracket?pid=b4a2e67c5&amp;color=0,0,0&amp;vpa=8&amp;vtp=1"/>
          <p:cNvSpPr/>
          <p:nvPr/>
        </p:nvSpPr>
        <p:spPr>
          <a:xfrm>
            <a:off x="8688451"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7_2#dcdcbb262?pid=b4a2e67c5&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①早晚高峰道路拥堵减轻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②共享单车报废数量上升</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③地铁客运数量快速下降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④汽油消费数量逐渐减少</a:t>
            </a:r>
            <a:endParaRPr lang="en-US" altLang="zh-CN" sz="2000" dirty="0"/>
          </a:p>
        </p:txBody>
      </p:sp>
      <p:sp>
        <p:nvSpPr>
          <p:cNvPr id="5" name="QC_6_BD.27_3#dcdcbb262.choices?pid=b4a2e67c5&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AS.29_1#dcdcbb262?vop=1&amp;pid=b4a2e67c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本题考查综合思维。“公交+共享单车”出行模式会减少私家车使用</a:t>
            </a:r>
            <a:r>
              <a:rPr lang="en-US" altLang="zh-CN" sz="2000" b="0" i="0">
                <a:solidFill>
                  <a:srgbClr val="000000"/>
                </a:solidFill>
                <a:latin typeface="微软雅黑" pitchFamily="34" charset="0"/>
                <a:ea typeface="微软雅黑" pitchFamily="34" charset="-122"/>
                <a:cs typeface="微软雅黑" pitchFamily="34" charset="-120"/>
              </a:rPr>
              <a:t>，缓解早晚高峰道路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拥堵</a:t>
            </a:r>
            <a:r>
              <a:rPr lang="en-US" altLang="zh-CN" sz="2000" b="0" i="0" dirty="0">
                <a:solidFill>
                  <a:srgbClr val="000000"/>
                </a:solidFill>
                <a:latin typeface="微软雅黑" pitchFamily="34" charset="0"/>
                <a:ea typeface="微软雅黑" pitchFamily="34" charset="-122"/>
                <a:cs typeface="微软雅黑" pitchFamily="34" charset="-120"/>
              </a:rPr>
              <a:t>，①正确；共享单车使用量增加会加速单车损坏，导致报废数量上升，②正确；“公交</a:t>
            </a:r>
            <a:r>
              <a:rPr lang="en-US" altLang="zh-CN" sz="2000" b="0" i="0">
                <a:solidFill>
                  <a:srgbClr val="000000"/>
                </a:solidFill>
                <a:latin typeface="微软雅黑" pitchFamily="34" charset="0"/>
                <a:ea typeface="微软雅黑" pitchFamily="34" charset="-122"/>
                <a:cs typeface="微软雅黑" pitchFamily="34" charset="-120"/>
              </a:rPr>
              <a:t>+共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享单车</a:t>
            </a:r>
            <a:r>
              <a:rPr lang="en-US" altLang="zh-CN" sz="2000" b="0" i="0" dirty="0">
                <a:solidFill>
                  <a:srgbClr val="000000"/>
                </a:solidFill>
                <a:latin typeface="微软雅黑" pitchFamily="34" charset="0"/>
                <a:ea typeface="微软雅黑" pitchFamily="34" charset="-122"/>
                <a:cs typeface="微软雅黑" pitchFamily="34" charset="-120"/>
              </a:rPr>
              <a:t>”出行模式主要替代私家车出行，地铁属于公共交通，该出行模式推广后</a:t>
            </a:r>
            <a:r>
              <a:rPr lang="en-US" altLang="zh-CN" sz="2000" b="0" i="0">
                <a:solidFill>
                  <a:srgbClr val="000000"/>
                </a:solidFill>
                <a:latin typeface="微软雅黑" pitchFamily="34" charset="0"/>
                <a:ea typeface="微软雅黑" pitchFamily="34" charset="-122"/>
                <a:cs typeface="微软雅黑" pitchFamily="34" charset="-120"/>
              </a:rPr>
              <a:t>，客运数量应上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升</a:t>
            </a:r>
            <a:r>
              <a:rPr lang="en-US" altLang="zh-CN" sz="2000" b="0" i="0" dirty="0">
                <a:solidFill>
                  <a:srgbClr val="000000"/>
                </a:solidFill>
                <a:latin typeface="微软雅黑" pitchFamily="34" charset="0"/>
                <a:ea typeface="微软雅黑" pitchFamily="34" charset="-122"/>
                <a:cs typeface="微软雅黑" pitchFamily="34" charset="-120"/>
              </a:rPr>
              <a:t>，③错误；私家车使用量减少，汽油消费数量应会有所下降，④正确。综上，①②④正确</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30_1#77a8d0986?pid=b4a2e67c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4.若要在校园推行低碳午餐计划，</a:t>
            </a:r>
            <a:r>
              <a:rPr lang="en-US" altLang="zh-CN" sz="2000" b="0" i="0">
                <a:solidFill>
                  <a:srgbClr val="000000"/>
                </a:solidFill>
                <a:latin typeface="微软雅黑" pitchFamily="34" charset="0"/>
                <a:ea typeface="微软雅黑" pitchFamily="34" charset="-122"/>
                <a:cs typeface="微软雅黑" pitchFamily="34" charset="-120"/>
              </a:rPr>
              <a:t>需优先考虑的举措是(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1_1#77a8d0986.bracket?pid=b4a2e67c5&amp;color=0,0,0&amp;vpa=9&amp;vtp=1"/>
          <p:cNvSpPr/>
          <p:nvPr/>
        </p:nvSpPr>
        <p:spPr>
          <a:xfrm>
            <a:off x="696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0_2#77a8d0986.choices?pid=b4a2e67c5&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.全面改用可降解餐盒</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.多种植应季蔬菜</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C.安装太阳能烹饪设备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.开展剩菜称重奖惩制度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32_1#77a8d0986?vop=1&amp;pid=b4a2e67c5&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本题考查实现低碳目标的公众措施。可降解餐盒生产不一定比普通餐盒碳排放更少，</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；校园无法大量种植蔬菜，B错误；太阳能烹饪设备需长期投入，短期难普及</a:t>
            </a:r>
            <a:r>
              <a:rPr lang="en-US" altLang="zh-CN" sz="2000" b="0" i="0">
                <a:solidFill>
                  <a:srgbClr val="000000"/>
                </a:solidFill>
                <a:latin typeface="微软雅黑" pitchFamily="34" charset="0"/>
                <a:ea typeface="微软雅黑" pitchFamily="34" charset="-122"/>
                <a:cs typeface="微软雅黑" pitchFamily="34" charset="-120"/>
              </a:rPr>
              <a:t>，且太阳能不稳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定</a:t>
            </a:r>
            <a:r>
              <a:rPr lang="en-US" altLang="zh-CN" sz="2000" b="0" i="0" dirty="0">
                <a:solidFill>
                  <a:srgbClr val="000000"/>
                </a:solidFill>
                <a:latin typeface="微软雅黑" pitchFamily="34" charset="0"/>
                <a:ea typeface="微软雅黑" pitchFamily="34" charset="-122"/>
                <a:cs typeface="微软雅黑" pitchFamily="34" charset="-120"/>
              </a:rPr>
              <a:t>，C错误；减少食物浪费可有效减排，D正确。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5_BD.33_1#bd944d336?pid=25aad4937&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5.阅读材料，回答下列问题。（10分）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在应对全球气候变化中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小岛国联盟是最积极的倡议者和最坚定的支持者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小岛国联盟是由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数十个小岛屿国家和沿海低地国家为了强化自身话语权而结成的联盟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他们十分关注全球化石能</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石油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天然气等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及木材的年产量报表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并把他们国家未来的命运与其联系起来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6_BD.34_1#3e2d68289?pid=bd944d336&amp;color=0,0,0&amp;vtp=1&amp;bbb=1"/>
          <p:cNvSpPr/>
          <p:nvPr/>
        </p:nvSpPr>
        <p:spPr>
          <a:xfrm>
            <a:off x="722376" y="275533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（1）根据资料指出小岛国的忧虑。（2分）</a:t>
            </a:r>
            <a:endParaRPr lang="en-US" altLang="zh-CN" sz="2000" dirty="0"/>
          </a:p>
        </p:txBody>
      </p:sp>
      <p:sp>
        <p:nvSpPr>
          <p:cNvPr id="4" name="QO_6_AN.35_1#3e2d68289?vop=1&amp;pid=bd944d336&amp;color=0,0,0&amp;vtp=1&amp;bbb=1&amp;hb=1"/>
          <p:cNvSpPr/>
          <p:nvPr/>
        </p:nvSpPr>
        <p:spPr>
          <a:xfrm>
            <a:off x="722376" y="321951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小岛国的忧虑是全球气候变暖带来的海平面上升不断淹没海岸低地，</a:t>
            </a:r>
            <a:r>
              <a:rPr lang="en-US" altLang="zh-CN" sz="2000" b="1" i="0">
                <a:solidFill>
                  <a:srgbClr val="00B050"/>
                </a:solidFill>
                <a:latin typeface="微软雅黑" pitchFamily="34" charset="0"/>
                <a:ea typeface="微软雅黑" pitchFamily="34" charset="-122"/>
                <a:cs typeface="微软雅黑" pitchFamily="34" charset="-120"/>
              </a:rPr>
              <a:t>给人民带来生存威胁。</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p:txBody>
      </p:sp>
      <p:sp>
        <p:nvSpPr>
          <p:cNvPr id="5" name="QO_6_AS.36_1#3e2d68289?vop=1&amp;pid=bd944d336&amp;color=0,0,0&amp;vtp=1&amp;bbb=1&amp;hb=1"/>
          <p:cNvSpPr/>
          <p:nvPr/>
        </p:nvSpPr>
        <p:spPr>
          <a:xfrm>
            <a:off x="722376" y="417011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本题考查全球气候变化的影响。据材料“在应对全球气候变化中</a:t>
            </a:r>
            <a:r>
              <a:rPr lang="en-US" altLang="zh-CN" sz="2000" b="0" i="0">
                <a:solidFill>
                  <a:srgbClr val="000000"/>
                </a:solidFill>
                <a:latin typeface="微软雅黑" pitchFamily="34" charset="0"/>
                <a:ea typeface="微软雅黑" pitchFamily="34" charset="-122"/>
                <a:cs typeface="微软雅黑" pitchFamily="34" charset="-120"/>
              </a:rPr>
              <a:t>，小岛国联盟是最积极的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倡议者和最坚定的支持者</a:t>
            </a:r>
            <a:r>
              <a:rPr lang="en-US" altLang="zh-CN" sz="2000" b="0" i="0" dirty="0">
                <a:solidFill>
                  <a:srgbClr val="000000"/>
                </a:solidFill>
                <a:latin typeface="微软雅黑" pitchFamily="34" charset="0"/>
                <a:ea typeface="微软雅黑" pitchFamily="34" charset="-122"/>
                <a:cs typeface="微软雅黑" pitchFamily="34" charset="-120"/>
              </a:rPr>
              <a:t>”可知，小岛国的忧虑是全球气候变暖带来的两极冰川融化</a:t>
            </a:r>
            <a:r>
              <a:rPr lang="en-US" altLang="zh-CN" sz="2000" b="0" i="0">
                <a:solidFill>
                  <a:srgbClr val="000000"/>
                </a:solidFill>
                <a:latin typeface="微软雅黑" pitchFamily="34" charset="0"/>
                <a:ea typeface="微软雅黑" pitchFamily="34" charset="-122"/>
                <a:cs typeface="微软雅黑" pitchFamily="34" charset="-120"/>
              </a:rPr>
              <a:t>，海平面上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升</a:t>
            </a:r>
            <a:r>
              <a:rPr lang="en-US" altLang="zh-CN" sz="2000" b="0" i="0" dirty="0">
                <a:solidFill>
                  <a:srgbClr val="000000"/>
                </a:solidFill>
                <a:latin typeface="微软雅黑" pitchFamily="34" charset="0"/>
                <a:ea typeface="微软雅黑" pitchFamily="34" charset="-122"/>
                <a:cs typeface="微软雅黑" pitchFamily="34" charset="-120"/>
              </a:rPr>
              <a:t>，沿海的低地被淹没，造成小岛国陆地面积减少甚至消失，给人民带来生存威胁。</a:t>
            </a:r>
            <a:r>
              <a:rPr lang="en-US" altLang="zh-CN" sz="2000" b="1" i="0" dirty="0">
                <a:solidFill>
                  <a:srgbClr val="000000"/>
                </a:solidFill>
                <a:latin typeface="微软雅黑" pitchFamily="34" charset="0"/>
                <a:ea typeface="微软雅黑" pitchFamily="34" charset="-122"/>
                <a:cs typeface="微软雅黑" pitchFamily="34" charset="-120"/>
              </a:rPr>
              <a:t>【影响类】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6_BD.37_1#1aff1ca85?pid=bd944d336&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（2）找出下列地理事实的内在联系，画出联系框图。（4分）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两极冰川融化</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全球气候变暖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砍伐森林</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燃烧化石能源</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大气二氧化碳含量增加</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海平面上升</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淹没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岛屿和沿海低地</a:t>
            </a:r>
            <a:endParaRPr lang="en-US" altLang="zh-CN" sz="2000" dirty="0"/>
          </a:p>
        </p:txBody>
      </p:sp>
      <p:sp>
        <p:nvSpPr>
          <p:cNvPr id="3" name="QO_6_AN.38_1#1aff1ca85?vop=1&amp;pid=bd944d336&amp;color=0,0,0&amp;vtp=1&amp;bbb=1"/>
          <p:cNvSpPr/>
          <p:nvPr/>
        </p:nvSpPr>
        <p:spPr>
          <a:xfrm>
            <a:off x="722376" y="234753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联系框图如图所示。（4分）</a:t>
            </a:r>
            <a:endParaRPr lang="en-US" altLang="zh-CN" sz="2000" dirty="0"/>
          </a:p>
        </p:txBody>
      </p:sp>
      <p:pic>
        <p:nvPicPr>
          <p:cNvPr id="4" name="QO_6_AN.38_2#1aff1ca85?vop=1&amp;pid=bd944d33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33088" y="2885128"/>
            <a:ext cx="3922776"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pic>
        <p:nvPicPr>
          <p:cNvPr id="2" name="QO_6_AS.39_1#1aff1ca85?htil=2&amp;vop=1&amp;pid=bd944d336&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03431" y="1054297"/>
            <a:ext cx="3374136"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6_AS.39_2#1aff1ca85?htil=2&amp;vop=1&amp;pid=bd944d336&amp;color=0,0,0&amp;vtp=1&amp;bt=1&amp;bbb=1&amp;hb=1&amp;hs=1"/>
          <p:cNvSpPr/>
          <p:nvPr/>
        </p:nvSpPr>
        <p:spPr>
          <a:xfrm>
            <a:off x="722376" y="972000"/>
            <a:ext cx="7251192" cy="2154428"/>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本题考查全球气候变化的成因</a:t>
            </a:r>
            <a:r>
              <a:rPr lang="en-US" altLang="zh-CN" sz="2000" b="0" i="0">
                <a:solidFill>
                  <a:srgbClr val="000000"/>
                </a:solidFill>
                <a:latin typeface="微软雅黑" pitchFamily="34" charset="0"/>
                <a:ea typeface="微软雅黑" pitchFamily="34" charset="-122"/>
                <a:cs typeface="微软雅黑" pitchFamily="34" charset="-120"/>
              </a:rPr>
              <a:t>。由于人类活动大量燃烧化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石能源</a:t>
            </a:r>
            <a:r>
              <a:rPr lang="en-US" altLang="zh-CN" sz="2000" b="0" i="0" dirty="0">
                <a:solidFill>
                  <a:srgbClr val="000000"/>
                </a:solidFill>
                <a:latin typeface="微软雅黑" pitchFamily="34" charset="0"/>
                <a:ea typeface="微软雅黑" pitchFamily="34" charset="-122"/>
                <a:cs typeface="微软雅黑" pitchFamily="34" charset="-120"/>
              </a:rPr>
              <a:t>，向大气排放大量的二氧化碳，同时砍伐森林</a:t>
            </a:r>
            <a:r>
              <a:rPr lang="en-US" altLang="zh-CN" sz="2000" b="0" i="0">
                <a:solidFill>
                  <a:srgbClr val="000000"/>
                </a:solidFill>
                <a:latin typeface="微软雅黑" pitchFamily="34" charset="0"/>
                <a:ea typeface="微软雅黑" pitchFamily="34" charset="-122"/>
                <a:cs typeface="微软雅黑" pitchFamily="34" charset="-120"/>
              </a:rPr>
              <a:t>，使森林吸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收二氧化碳能力降低</a:t>
            </a:r>
            <a:r>
              <a:rPr lang="en-US" altLang="zh-CN" sz="2000" b="0" i="0" dirty="0">
                <a:solidFill>
                  <a:srgbClr val="000000"/>
                </a:solidFill>
                <a:latin typeface="微软雅黑" pitchFamily="34" charset="0"/>
                <a:ea typeface="微软雅黑" pitchFamily="34" charset="-122"/>
                <a:cs typeface="微软雅黑" pitchFamily="34" charset="-120"/>
              </a:rPr>
              <a:t>，大气中二氧化碳含量升高</a:t>
            </a:r>
            <a:r>
              <a:rPr lang="en-US" altLang="zh-CN" sz="2000" b="0" i="0">
                <a:solidFill>
                  <a:srgbClr val="000000"/>
                </a:solidFill>
                <a:latin typeface="微软雅黑" pitchFamily="34" charset="0"/>
                <a:ea typeface="微软雅黑" pitchFamily="34" charset="-122"/>
                <a:cs typeface="微软雅黑" pitchFamily="34" charset="-120"/>
              </a:rPr>
              <a:t>，带来全球气候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变暖</a:t>
            </a:r>
            <a:r>
              <a:rPr lang="en-US" altLang="zh-CN" sz="2000" b="0" i="0" dirty="0">
                <a:solidFill>
                  <a:srgbClr val="000000"/>
                </a:solidFill>
                <a:latin typeface="微软雅黑" pitchFamily="34" charset="0"/>
                <a:ea typeface="微软雅黑" pitchFamily="34" charset="-122"/>
                <a:cs typeface="微软雅黑" pitchFamily="34" charset="-120"/>
              </a:rPr>
              <a:t>，两极冰川融化，海水温度升高，体积增大</a:t>
            </a:r>
            <a:r>
              <a:rPr lang="en-US" altLang="zh-CN" sz="2000" b="0" i="0">
                <a:solidFill>
                  <a:srgbClr val="000000"/>
                </a:solidFill>
                <a:latin typeface="微软雅黑" pitchFamily="34" charset="0"/>
                <a:ea typeface="微软雅黑" pitchFamily="34" charset="-122"/>
                <a:cs typeface="微软雅黑" pitchFamily="34" charset="-120"/>
              </a:rPr>
              <a:t>，带来海平面上</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淹没岛屿和沿海低地。联系框图如图所示：</a:t>
            </a:r>
            <a:endParaRPr lang="en-US" altLang="zh-CN" sz="2200" dirty="0"/>
          </a:p>
        </p:txBody>
      </p:sp>
      <p:sp>
        <p:nvSpPr>
          <p:cNvPr id="4" name="QO_6_AS.39_3#1aff1ca85?vop=1&amp;pid=bd944d336&amp;color=0,0,0&amp;vtp=1&amp;bbb=1&amp;hs=1"/>
          <p:cNvSpPr/>
          <p:nvPr/>
        </p:nvSpPr>
        <p:spPr>
          <a:xfrm>
            <a:off x="722376" y="3129984"/>
            <a:ext cx="10753344" cy="389509"/>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【过程成因类】</a:t>
            </a:r>
            <a:endParaRPr lang="en-US" altLang="zh-CN" sz="2000" dirty="0"/>
          </a:p>
        </p:txBody>
      </p:sp>
      <p:sp>
        <p:nvSpPr>
          <p:cNvPr id="5" name="QO_6_BD.40_1#81323374b?pid=bd944d336&amp;color=0,0,0&amp;vtp=1&amp;bbb=1"/>
          <p:cNvSpPr/>
          <p:nvPr/>
        </p:nvSpPr>
        <p:spPr>
          <a:xfrm>
            <a:off x="722376" y="3574103"/>
            <a:ext cx="10753344" cy="389509"/>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（3）根据联系框图，找出产生上述问题的关键环节。（4分）</a:t>
            </a:r>
            <a:endParaRPr lang="en-US" altLang="zh-CN" sz="2000" dirty="0"/>
          </a:p>
        </p:txBody>
      </p:sp>
      <p:sp>
        <p:nvSpPr>
          <p:cNvPr id="6" name="QO_6_AN.41_1#81323374b?vop=1&amp;pid=bd944d336&amp;color=0,0,0&amp;vtp=1&amp;bbb=1&amp;hb=1"/>
          <p:cNvSpPr/>
          <p:nvPr/>
        </p:nvSpPr>
        <p:spPr>
          <a:xfrm>
            <a:off x="722376" y="4010729"/>
            <a:ext cx="10753344" cy="834009"/>
          </a:xfrm>
          <a:prstGeom prst="rect">
            <a:avLst/>
          </a:prstGeom>
          <a:noFill/>
          <a:ln/>
        </p:spPr>
        <p:txBody>
          <a:bodyPr wrap="none" lIns="0" tIns="0" rIns="0" bIns="0" rtlCol="0" anchor="t"/>
          <a:lstStyle/>
          <a:p>
            <a:pPr algn="l"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关键环节是砍伐森林使得森林面积减少，吸收大气二氧化碳能力减弱</a:t>
            </a:r>
            <a:r>
              <a:rPr lang="en-US" altLang="zh-CN" sz="2000" b="1" i="0">
                <a:solidFill>
                  <a:srgbClr val="00B050"/>
                </a:solidFill>
                <a:latin typeface="微软雅黑" pitchFamily="34" charset="0"/>
                <a:ea typeface="微软雅黑" pitchFamily="34" charset="-122"/>
                <a:cs typeface="微软雅黑" pitchFamily="34" charset="-120"/>
              </a:rPr>
              <a:t>；燃烧化石能源使得</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释放的二氧化碳增加</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
        <p:nvSpPr>
          <p:cNvPr id="7" name="QO_6_AS.42_1#81323374b?vop=1&amp;pid=bd944d336&amp;color=0,0,0&amp;vtp=1&amp;bbb=1&amp;hb=1"/>
          <p:cNvSpPr/>
          <p:nvPr/>
        </p:nvSpPr>
        <p:spPr>
          <a:xfrm>
            <a:off x="722376" y="4943608"/>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本题考查全球气候变化的原因。</a:t>
            </a:r>
            <a:r>
              <a:rPr lang="en-US" altLang="zh-CN" sz="2000" b="0" i="0">
                <a:solidFill>
                  <a:srgbClr val="000000"/>
                </a:solidFill>
                <a:latin typeface="微软雅黑" pitchFamily="34" charset="0"/>
                <a:ea typeface="微软雅黑" pitchFamily="34" charset="-122"/>
                <a:cs typeface="微软雅黑" pitchFamily="34" charset="-120"/>
              </a:rPr>
              <a:t>产生上述问题的关键环节是砍伐森林使得森林面积减少，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吸收大气二氧化碳能力减弱</a:t>
            </a:r>
            <a:r>
              <a:rPr lang="en-US" altLang="zh-CN" sz="2000" b="0" i="0" dirty="0">
                <a:solidFill>
                  <a:srgbClr val="000000"/>
                </a:solidFill>
                <a:latin typeface="微软雅黑" pitchFamily="34" charset="0"/>
                <a:ea typeface="微软雅黑" pitchFamily="34" charset="-122"/>
                <a:cs typeface="微软雅黑" pitchFamily="34" charset="-120"/>
              </a:rPr>
              <a:t>；燃烧化石能源向大气释放的二氧化碳增加</a:t>
            </a:r>
            <a:r>
              <a:rPr lang="en-US" altLang="zh-CN" sz="2000" b="0" i="0">
                <a:solidFill>
                  <a:srgbClr val="000000"/>
                </a:solidFill>
                <a:latin typeface="微软雅黑" pitchFamily="34" charset="0"/>
                <a:ea typeface="微软雅黑" pitchFamily="34" charset="-122"/>
                <a:cs typeface="微软雅黑" pitchFamily="34" charset="-120"/>
              </a:rPr>
              <a:t>，造成大气中二氧化碳增</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多</a:t>
            </a:r>
            <a:r>
              <a:rPr lang="en-US" altLang="zh-CN" sz="2000" b="0" i="0" dirty="0">
                <a:solidFill>
                  <a:srgbClr val="000000"/>
                </a:solidFill>
                <a:latin typeface="微软雅黑" pitchFamily="34" charset="0"/>
                <a:ea typeface="微软雅黑" pitchFamily="34" charset="-122"/>
                <a:cs typeface="微软雅黑" pitchFamily="34" charset="-120"/>
              </a:rPr>
              <a:t>，导致全球气候变暖。</a:t>
            </a:r>
            <a:r>
              <a:rPr lang="en-US" altLang="zh-CN" sz="2000" b="1" i="0" dirty="0">
                <a:solidFill>
                  <a:srgbClr val="000000"/>
                </a:solidFill>
                <a:latin typeface="微软雅黑" pitchFamily="34" charset="0"/>
                <a:ea typeface="微软雅黑" pitchFamily="34" charset="-122"/>
                <a:cs typeface="微软雅黑" pitchFamily="34" charset="-120"/>
              </a:rPr>
              <a:t>【过程成因类】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bg/>
                                          </p:spTgt>
                                        </p:tgtEl>
                                        <p:attrNameLst>
                                          <p:attrName>style.visibility</p:attrName>
                                        </p:attrNameLst>
                                      </p:cBhvr>
                                      <p:to>
                                        <p:strVal val="visible"/>
                                      </p:to>
                                    </p:set>
                                    <p:animEffect transition="in" filter="fade">
                                      <p:cBhvr>
                                        <p:cTn id="28" dur="500"/>
                                        <p:tgtEl>
                                          <p:spTgt spid="4">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Effect transition="in" filter="fade">
                                      <p:cBhvr>
                                        <p:cTn id="31" dur="500"/>
                                        <p:tgtEl>
                                          <p:spTgt spid="4">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bg/>
                                          </p:spTgt>
                                        </p:tgtEl>
                                        <p:attrNameLst>
                                          <p:attrName>style.visibility</p:attrName>
                                        </p:attrNameLst>
                                      </p:cBhvr>
                                      <p:to>
                                        <p:strVal val="visible"/>
                                      </p:to>
                                    </p:set>
                                    <p:animEffect transition="in" filter="fade">
                                      <p:cBhvr>
                                        <p:cTn id="36" dur="500"/>
                                        <p:tgtEl>
                                          <p:spTgt spid="6">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1" end="1"/>
                                            </p:txEl>
                                          </p:spTgt>
                                        </p:tgtEl>
                                        <p:attrNameLst>
                                          <p:attrName>style.visibility</p:attrName>
                                        </p:attrNameLst>
                                      </p:cBhvr>
                                      <p:to>
                                        <p:strVal val="visible"/>
                                      </p:to>
                                    </p:set>
                                    <p:animEffect transition="in" filter="fade">
                                      <p:cBhvr>
                                        <p:cTn id="42" dur="500"/>
                                        <p:tgtEl>
                                          <p:spTgt spid="6">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Effect transition="in" filter="fade">
                                      <p:cBhvr>
                                        <p:cTn id="47" dur="500"/>
                                        <p:tgtEl>
                                          <p:spTgt spid="7">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xEl>
                                              <p:pRg st="0" end="0"/>
                                            </p:txEl>
                                          </p:spTgt>
                                        </p:tgtEl>
                                        <p:attrNameLst>
                                          <p:attrName>style.visibility</p:attrName>
                                        </p:attrNameLst>
                                      </p:cBhvr>
                                      <p:to>
                                        <p:strVal val="visible"/>
                                      </p:to>
                                    </p:set>
                                    <p:animEffect transition="in" filter="fade">
                                      <p:cBhvr>
                                        <p:cTn id="50" dur="500"/>
                                        <p:tgtEl>
                                          <p:spTgt spid="7">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Effect transition="in" filter="fade">
                                      <p:cBhvr>
                                        <p:cTn id="53" dur="500"/>
                                        <p:tgtEl>
                                          <p:spTgt spid="7">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
                                            <p:txEl>
                                              <p:pRg st="2" end="2"/>
                                            </p:txEl>
                                          </p:spTgt>
                                        </p:tgtEl>
                                        <p:attrNameLst>
                                          <p:attrName>style.visibility</p:attrName>
                                        </p:attrNameLst>
                                      </p:cBhvr>
                                      <p:to>
                                        <p:strVal val="visible"/>
                                      </p:to>
                                    </p:set>
                                    <p:animEffect transition="in" filter="fade">
                                      <p:cBhvr>
                                        <p:cTn id="5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C_4#a5791036e.fixed?pid=96cd8e978&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a5791036e.fixed?pid=96cd8e978&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碳减排中的国际合作</a:t>
            </a:r>
            <a:endParaRPr lang="en-US" altLang="zh-CN" sz="4400" dirty="0"/>
          </a:p>
        </p:txBody>
      </p:sp>
      <p:pic>
        <p:nvPicPr>
          <p:cNvPr id="4" name="C_4#a5791036e.fixed?pid=96cd8e97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a5791036e.fixed?pid=96cd8e97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6_BD.43_1#1493ec8af?pid=dd213e2a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[山东威海2025高二月考]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当地时间</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13</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联合国气候变化大会在英国格拉斯哥闭幕</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一百多个国家宣布加入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关于森林和土地利用的格拉斯哥领导人宣言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绝大多数国家已表态将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a:t>
            </a:r>
            <a:r>
              <a:rPr lang="en-US" altLang="zh-CN" sz="2000" b="0" i="0" dirty="0">
                <a:solidFill>
                  <a:srgbClr val="000000"/>
                </a:solidFill>
                <a:latin typeface="Times New Roman" pitchFamily="34" charset="0"/>
                <a:ea typeface="KaiTi" pitchFamily="34" charset="-122"/>
                <a:cs typeface="Times New Roman" pitchFamily="34" charset="-120"/>
              </a:rPr>
              <a:t>2050</a:t>
            </a:r>
            <a:r>
              <a:rPr lang="en-US" altLang="zh-CN" sz="2000" b="0" i="0" dirty="0">
                <a:solidFill>
                  <a:srgbClr val="000000"/>
                </a:solidFill>
                <a:latin typeface="微软雅黑" pitchFamily="34" charset="0"/>
                <a:ea typeface="楷体" pitchFamily="34" charset="-122"/>
                <a:cs typeface="微软雅黑" pitchFamily="34" charset="-120"/>
              </a:rPr>
              <a:t>年前后实现碳中和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至此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全球主要经济体均已公布了碳中和的时间表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下表为英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美</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中三国碳达峰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碳中和时间表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graphicFrame>
        <p:nvGraphicFramePr>
          <p:cNvPr id="30" name="QM_6_BD.43_2#1493ec8af?colgroup=7,16,16&amp;pid=dd213e2aa&amp;color=0,0,0&amp;vtp=1&amp;bbb=1"/>
          <p:cNvGraphicFramePr>
            <a:graphicFrameLocks noGrp="1"/>
          </p:cNvGraphicFramePr>
          <p:nvPr>
            <p:extLst>
              <p:ext uri="{D42A27DB-BD31-4B8C-83A1-F6EECF244321}">
                <p14:modId xmlns:p14="http://schemas.microsoft.com/office/powerpoint/2010/main" val="861412213"/>
              </p:ext>
            </p:extLst>
          </p:nvPr>
        </p:nvGraphicFramePr>
        <p:xfrm>
          <a:off x="722376" y="2864046"/>
          <a:ext cx="10716768" cy="1681798"/>
        </p:xfrm>
        <a:graphic>
          <a:graphicData uri="http://schemas.openxmlformats.org/drawingml/2006/table">
            <a:tbl>
              <a:tblPr/>
              <a:tblGrid>
                <a:gridCol w="2139696">
                  <a:extLst>
                    <a:ext uri="{9D8B030D-6E8A-4147-A177-3AD203B41FA5}">
                      <a16:colId xmlns:a16="http://schemas.microsoft.com/office/drawing/2014/main" val="20000"/>
                    </a:ext>
                  </a:extLst>
                </a:gridCol>
                <a:gridCol w="4288536">
                  <a:extLst>
                    <a:ext uri="{9D8B030D-6E8A-4147-A177-3AD203B41FA5}">
                      <a16:colId xmlns:a16="http://schemas.microsoft.com/office/drawing/2014/main" val="20001"/>
                    </a:ext>
                  </a:extLst>
                </a:gridCol>
                <a:gridCol w="4288536">
                  <a:extLst>
                    <a:ext uri="{9D8B030D-6E8A-4147-A177-3AD203B41FA5}">
                      <a16:colId xmlns:a16="http://schemas.microsoft.com/office/drawing/2014/main" val="20002"/>
                    </a:ext>
                  </a:extLst>
                </a:gridCol>
              </a:tblGrid>
              <a:tr h="403543">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国家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碳达峰时间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碳中和时间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英国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1991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美国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中国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 name="QC_7_BD.44_1#8f9362d29?pid=1493ec8af&amp;color=0,0,0&amp;vtp=1&amp;bt=1&amp;bbb=1">
            <a:extLst>
              <a:ext uri="{FF2B5EF4-FFF2-40B4-BE49-F238E27FC236}">
                <a16:creationId xmlns:a16="http://schemas.microsoft.com/office/drawing/2014/main" id="{437D5855-AF6E-27C3-21B0-1D72865E3E10}"/>
              </a:ext>
            </a:extLst>
          </p:cNvPr>
          <p:cNvSpPr/>
          <p:nvPr/>
        </p:nvSpPr>
        <p:spPr>
          <a:xfrm>
            <a:off x="722376" y="46801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1.英国、</a:t>
            </a:r>
            <a:r>
              <a:rPr lang="en-US" altLang="zh-CN" sz="2000" b="0" i="0">
                <a:solidFill>
                  <a:srgbClr val="000000"/>
                </a:solidFill>
                <a:latin typeface="微软雅黑" pitchFamily="34" charset="0"/>
                <a:ea typeface="微软雅黑" pitchFamily="34" charset="-122"/>
                <a:cs typeface="微软雅黑" pitchFamily="34" charset="-120"/>
              </a:rPr>
              <a:t>美国碳达峰时间较早的原因可能有(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45_1#8f9362d29.bracket?pid=1493ec8af&amp;color=0,0,0&amp;vpa=10&amp;vtp=1">
            <a:extLst>
              <a:ext uri="{FF2B5EF4-FFF2-40B4-BE49-F238E27FC236}">
                <a16:creationId xmlns:a16="http://schemas.microsoft.com/office/drawing/2014/main" id="{E5614425-3246-9767-582B-6464DD4A0CB4}"/>
              </a:ext>
            </a:extLst>
          </p:cNvPr>
          <p:cNvSpPr/>
          <p:nvPr/>
        </p:nvSpPr>
        <p:spPr>
          <a:xfrm>
            <a:off x="5705539" y="468014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7_BD.44_2#8f9362d29?pid=1493ec8af&amp;color=0,0,0&amp;vtp=1&amp;bbb=1">
            <a:extLst>
              <a:ext uri="{FF2B5EF4-FFF2-40B4-BE49-F238E27FC236}">
                <a16:creationId xmlns:a16="http://schemas.microsoft.com/office/drawing/2014/main" id="{477AC886-0D8D-9090-3454-C227EE5C799A}"/>
              </a:ext>
            </a:extLst>
          </p:cNvPr>
          <p:cNvSpPr/>
          <p:nvPr/>
        </p:nvSpPr>
        <p:spPr>
          <a:xfrm>
            <a:off x="722376" y="5140457"/>
            <a:ext cx="10753344" cy="405003"/>
          </a:xfrm>
          <a:prstGeom prst="rect">
            <a:avLst/>
          </a:prstGeom>
          <a:noFill/>
          <a:ln/>
        </p:spPr>
        <p:txBody>
          <a:bodyPr wrap="none" lIns="0" tIns="0" rIns="0" bIns="0" rtlCol="0" anchor="t"/>
          <a:lstStyle/>
          <a:p>
            <a:pPr latinLnBrk="1">
              <a:lnSpc>
                <a:spcPts val="3600"/>
              </a:lnSpc>
              <a:tabLst>
                <a:tab pos="2748329" algn="l"/>
                <a:tab pos="5991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①老龄化速度加快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②高碳排放产业的转移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③人口的锐减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产业发展起步早</a:t>
            </a:r>
            <a:endParaRPr lang="en-US" altLang="zh-CN" sz="2000" dirty="0"/>
          </a:p>
        </p:txBody>
      </p:sp>
      <p:sp>
        <p:nvSpPr>
          <p:cNvPr id="6" name="QC_7_BD.44_3#8f9362d29.choices?pid=1493ec8af&amp;color=0,0,0&amp;vtp=1&amp;bbb=1">
            <a:extLst>
              <a:ext uri="{FF2B5EF4-FFF2-40B4-BE49-F238E27FC236}">
                <a16:creationId xmlns:a16="http://schemas.microsoft.com/office/drawing/2014/main" id="{AC131987-D033-9EDB-750A-C2D78C6C3E26}"/>
              </a:ext>
            </a:extLst>
          </p:cNvPr>
          <p:cNvSpPr/>
          <p:nvPr/>
        </p:nvSpPr>
        <p:spPr>
          <a:xfrm>
            <a:off x="722376" y="559765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AS.46_1#8f9362d29?vop=1&amp;pid=1493ec8af&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本题考查影响碳达峰的因素。美国老龄化速度较慢，①错误；英国、美国为发达国家</a:t>
            </a:r>
            <a:r>
              <a:rPr lang="en-US" altLang="zh-CN" sz="2000" b="0" i="0">
                <a:solidFill>
                  <a:srgbClr val="000000"/>
                </a:solidFill>
                <a:latin typeface="微软雅黑" pitchFamily="34" charset="0"/>
                <a:ea typeface="微软雅黑" pitchFamily="34" charset="-122"/>
                <a:cs typeface="微软雅黑" pitchFamily="34" charset="-120"/>
              </a:rPr>
              <a:t>，较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早地通过产业转移将高碳排放产业转移至发展中国家</a:t>
            </a:r>
            <a:r>
              <a:rPr lang="en-US" altLang="zh-CN" sz="2000" b="0" i="0" dirty="0">
                <a:solidFill>
                  <a:srgbClr val="000000"/>
                </a:solidFill>
                <a:latin typeface="微软雅黑" pitchFamily="34" charset="0"/>
                <a:ea typeface="微软雅黑" pitchFamily="34" charset="-122"/>
                <a:cs typeface="微软雅黑" pitchFamily="34" charset="-120"/>
              </a:rPr>
              <a:t>，降低了本国碳排放量，②正确；英国</a:t>
            </a:r>
            <a:r>
              <a:rPr lang="en-US" altLang="zh-CN" sz="2000" b="0" i="0">
                <a:solidFill>
                  <a:srgbClr val="000000"/>
                </a:solidFill>
                <a:latin typeface="微软雅黑" pitchFamily="34" charset="0"/>
                <a:ea typeface="微软雅黑" pitchFamily="34" charset="-122"/>
                <a:cs typeface="微软雅黑" pitchFamily="34" charset="-120"/>
              </a:rPr>
              <a:t>、美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国并未出现人口锐减的现象</a:t>
            </a:r>
            <a:r>
              <a:rPr lang="en-US" altLang="zh-CN" sz="2000" b="0" i="0" dirty="0">
                <a:solidFill>
                  <a:srgbClr val="000000"/>
                </a:solidFill>
                <a:latin typeface="微软雅黑" pitchFamily="34" charset="0"/>
                <a:ea typeface="微软雅黑" pitchFamily="34" charset="-122"/>
                <a:cs typeface="微软雅黑" pitchFamily="34" charset="-120"/>
              </a:rPr>
              <a:t>，③错误；英国、美国产业发展起步早，随着产业升级</a:t>
            </a:r>
            <a:r>
              <a:rPr lang="en-US" altLang="zh-CN" sz="2000" b="0" i="0">
                <a:solidFill>
                  <a:srgbClr val="000000"/>
                </a:solidFill>
                <a:latin typeface="微软雅黑" pitchFamily="34" charset="0"/>
                <a:ea typeface="微软雅黑" pitchFamily="34" charset="-122"/>
                <a:cs typeface="微软雅黑" pitchFamily="34" charset="-120"/>
              </a:rPr>
              <a:t>，高消耗高排</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放产业减少</a:t>
            </a:r>
            <a:r>
              <a:rPr lang="en-US" altLang="zh-CN" sz="2000" b="0" i="0" dirty="0">
                <a:solidFill>
                  <a:srgbClr val="000000"/>
                </a:solidFill>
                <a:latin typeface="微软雅黑" pitchFamily="34" charset="0"/>
                <a:ea typeface="微软雅黑" pitchFamily="34" charset="-122"/>
                <a:cs typeface="微软雅黑" pitchFamily="34" charset="-120"/>
              </a:rPr>
              <a:t>，④正确。综上所述，②④正确，故选C。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a726f6b82.fixed?pid=0079774d6&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a726f6b82.fixed?pid=0079774d6&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碳排放及其对环境的影响</a:t>
            </a:r>
            <a:endParaRPr lang="en-US" altLang="zh-CN" sz="4400" dirty="0"/>
          </a:p>
        </p:txBody>
      </p:sp>
      <p:pic>
        <p:nvPicPr>
          <p:cNvPr id="4" name="C_4#a726f6b82.fixed?pid=0079774d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a726f6b82.fixed?pid=0079774d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47_1#5982274ae?pid=1493ec8a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2.若大多数国家碳中和时间拖后，</a:t>
            </a:r>
            <a:r>
              <a:rPr lang="en-US" altLang="zh-CN" sz="2000" b="0" i="0">
                <a:solidFill>
                  <a:srgbClr val="000000"/>
                </a:solidFill>
                <a:latin typeface="微软雅黑" pitchFamily="34" charset="0"/>
                <a:ea typeface="微软雅黑" pitchFamily="34" charset="-122"/>
                <a:cs typeface="微软雅黑" pitchFamily="34" charset="-120"/>
              </a:rPr>
              <a:t>则(</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8_1#5982274ae.bracket?pid=1493ec8af&amp;color=0,0,0&amp;vpa=11&amp;vtp=1"/>
          <p:cNvSpPr/>
          <p:nvPr/>
        </p:nvSpPr>
        <p:spPr>
          <a:xfrm>
            <a:off x="494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47_2#5982274ae.choices?pid=1493ec8a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34029" algn="l"/>
                <a:tab pos="5229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.海洋污染加剧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B.赤潮灾害频发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C.沿海国家面积缩小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.高山雪线下降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AS.49_1#5982274ae?vop=1&amp;pid=1493ec8af&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本题考查碳排放对环境的影响。若大多数国家碳中和时间拖后，</a:t>
            </a:r>
            <a:r>
              <a:rPr lang="en-US" altLang="zh-CN" sz="2000" b="0" i="0">
                <a:solidFill>
                  <a:srgbClr val="000000"/>
                </a:solidFill>
                <a:latin typeface="微软雅黑" pitchFamily="34" charset="0"/>
                <a:ea typeface="微软雅黑" pitchFamily="34" charset="-122"/>
                <a:cs typeface="微软雅黑" pitchFamily="34" charset="-120"/>
              </a:rPr>
              <a:t>则全球气候进一步变暖，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冰川大面积融化</a:t>
            </a:r>
            <a:r>
              <a:rPr lang="en-US" altLang="zh-CN" sz="2000" b="0" i="0" dirty="0">
                <a:solidFill>
                  <a:srgbClr val="000000"/>
                </a:solidFill>
                <a:latin typeface="微软雅黑" pitchFamily="34" charset="0"/>
                <a:ea typeface="微软雅黑" pitchFamily="34" charset="-122"/>
                <a:cs typeface="微软雅黑" pitchFamily="34" charset="-120"/>
              </a:rPr>
              <a:t>，高山雪线上升，海平面上升，淹没沿海低地，沿海国家面积缩小，C正确</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；碳排放过多主要的影响是导致全球气候变暖，对海洋污染、赤潮灾害影响较小，A、B错误。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M_6_BD.50_1#cb3f08e1e?pid=dd213e2aa&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[云南大理2024高二期中改编]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绿色低碳发展是世界潮流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也是未来新的经济增长点和新的发展</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机遇</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a:t>
            </a:r>
            <a:r>
              <a:rPr lang="en-US" altLang="zh-CN" sz="2000" b="0" i="0" dirty="0">
                <a:solidFill>
                  <a:srgbClr val="000000"/>
                </a:solidFill>
                <a:latin typeface="Times New Roman" pitchFamily="34" charset="0"/>
                <a:ea typeface="KaiTi" pitchFamily="34" charset="-122"/>
                <a:cs typeface="Times New Roman" pitchFamily="34" charset="-120"/>
              </a:rPr>
              <a:t>26</a:t>
            </a:r>
            <a:r>
              <a:rPr lang="en-US" altLang="zh-CN" sz="2000" b="0" i="0" dirty="0">
                <a:solidFill>
                  <a:srgbClr val="000000"/>
                </a:solidFill>
                <a:latin typeface="微软雅黑" pitchFamily="34" charset="0"/>
                <a:ea typeface="楷体" pitchFamily="34" charset="-122"/>
                <a:cs typeface="微软雅黑" pitchFamily="34" charset="-120"/>
              </a:rPr>
              <a:t>届联合国气候变化大会世界领导人峰会在英国格拉斯哥举行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这是</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巴黎协定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进入实施阶段以来的首次气候大会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巴黎协定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Times New Roman" pitchFamily="34" charset="0"/>
                <a:ea typeface="KaiTi" pitchFamily="34" charset="-122"/>
                <a:cs typeface="Times New Roman" pitchFamily="34" charset="-120"/>
              </a:rPr>
              <a:t>2016</a:t>
            </a:r>
            <a:r>
              <a:rPr lang="en-US" altLang="zh-CN" sz="2000" b="0" i="0" dirty="0">
                <a:solidFill>
                  <a:srgbClr val="000000"/>
                </a:solidFill>
                <a:latin typeface="微软雅黑" pitchFamily="34" charset="0"/>
                <a:ea typeface="楷体" pitchFamily="34" charset="-122"/>
                <a:cs typeface="微软雅黑" pitchFamily="34" charset="-120"/>
              </a:rPr>
              <a:t>年由全世界</a:t>
            </a:r>
            <a:r>
              <a:rPr lang="en-US" altLang="zh-CN" sz="2000" b="0" i="0">
                <a:solidFill>
                  <a:srgbClr val="000000"/>
                </a:solidFill>
                <a:latin typeface="Times New Roman" pitchFamily="34" charset="0"/>
                <a:ea typeface="KaiTi" pitchFamily="34" charset="-122"/>
                <a:cs typeface="Times New Roman" pitchFamily="34" charset="-120"/>
              </a:rPr>
              <a:t>178</a:t>
            </a:r>
            <a:r>
              <a:rPr lang="en-US" altLang="zh-CN" sz="2000" b="0" i="0">
                <a:solidFill>
                  <a:srgbClr val="000000"/>
                </a:solidFill>
                <a:latin typeface="微软雅黑" pitchFamily="34" charset="0"/>
                <a:ea typeface="楷体" pitchFamily="34" charset="-122"/>
                <a:cs typeface="微软雅黑" pitchFamily="34" charset="-120"/>
              </a:rPr>
              <a:t>个缔约方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共同签署的气候变化协定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根据</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年全球气候状况报告统计的数据显示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2021</a:t>
            </a:r>
            <a:r>
              <a:rPr lang="en-US" altLang="zh-CN" sz="2000" b="0" i="0">
                <a:solidFill>
                  <a:srgbClr val="000000"/>
                </a:solidFill>
                <a:latin typeface="微软雅黑" pitchFamily="34" charset="0"/>
                <a:ea typeface="楷体" pitchFamily="34" charset="-122"/>
                <a:cs typeface="微软雅黑" pitchFamily="34" charset="-120"/>
              </a:rPr>
              <a:t>年全球平均气温</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月至</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比</a:t>
            </a:r>
            <a:r>
              <a:rPr lang="en-US" altLang="zh-CN" sz="2000" b="0" i="0" dirty="0">
                <a:solidFill>
                  <a:srgbClr val="000000"/>
                </a:solidFill>
                <a:latin typeface="Times New Roman" pitchFamily="34" charset="0"/>
                <a:ea typeface="KaiTi" pitchFamily="34" charset="-122"/>
                <a:cs typeface="Times New Roman" pitchFamily="34" charset="-120"/>
              </a:rPr>
              <a:t>1850</a:t>
            </a:r>
            <a:r>
              <a:rPr lang="en-US" altLang="zh-CN" sz="2000" b="0" i="0" dirty="0">
                <a:solidFill>
                  <a:srgbClr val="000000"/>
                </a:solidFill>
                <a:latin typeface="微软雅黑" pitchFamily="34" charset="0"/>
                <a:ea typeface="楷体" pitchFamily="34" charset="-122"/>
                <a:cs typeface="微软雅黑" pitchFamily="34" charset="-120"/>
              </a:rPr>
              <a:t>至</a:t>
            </a:r>
            <a:r>
              <a:rPr lang="en-US" altLang="zh-CN" sz="2000" b="0" i="0" dirty="0">
                <a:solidFill>
                  <a:srgbClr val="000000"/>
                </a:solidFill>
                <a:latin typeface="Times New Roman" pitchFamily="34" charset="0"/>
                <a:ea typeface="KaiTi" pitchFamily="34" charset="-122"/>
                <a:cs typeface="Times New Roman" pitchFamily="34" charset="-120"/>
              </a:rPr>
              <a:t>1900</a:t>
            </a:r>
            <a:r>
              <a:rPr lang="en-US" altLang="zh-CN" sz="2000" b="0" i="0" dirty="0">
                <a:solidFill>
                  <a:srgbClr val="000000"/>
                </a:solidFill>
                <a:latin typeface="微软雅黑" pitchFamily="34" charset="0"/>
                <a:ea typeface="楷体" pitchFamily="34" charset="-122"/>
                <a:cs typeface="微软雅黑" pitchFamily="34" charset="-120"/>
              </a:rPr>
              <a:t>年高出约</a:t>
            </a:r>
            <a:r>
              <a:rPr lang="en-US" altLang="zh-CN" sz="2000" b="0" i="0" dirty="0">
                <a:solidFill>
                  <a:srgbClr val="000000"/>
                </a:solidFill>
                <a:latin typeface="Times New Roman" pitchFamily="34" charset="0"/>
                <a:ea typeface="KaiTi" pitchFamily="34" charset="-122"/>
                <a:cs typeface="Times New Roman" pitchFamily="34" charset="-120"/>
              </a:rPr>
              <a:t>1.09</a:t>
            </a:r>
            <a:r>
              <a:rPr lang="en-US" altLang="zh-CN" sz="2000" b="0" i="0" dirty="0">
                <a:solidFill>
                  <a:srgbClr val="000000"/>
                </a:solidFill>
                <a:latin typeface="微软雅黑" pitchFamily="34" charset="0"/>
                <a:ea typeface="楷体" pitchFamily="34" charset="-122"/>
                <a:cs typeface="微软雅黑" pitchFamily="34" charset="-120"/>
              </a:rPr>
              <a:t>摄氏度</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7_BD.51_1#d1c3ba9e7?pid=cb3f08e1e&amp;color=0,0,0&amp;vtp=1&amp;bt=1&amp;bbb=1&amp;hb=1">
            <a:extLst>
              <a:ext uri="{FF2B5EF4-FFF2-40B4-BE49-F238E27FC236}">
                <a16:creationId xmlns:a16="http://schemas.microsoft.com/office/drawing/2014/main" id="{7CB93143-E810-BA7A-5DA3-44FE57FFD134}"/>
              </a:ext>
            </a:extLst>
          </p:cNvPr>
          <p:cNvSpPr/>
          <p:nvPr/>
        </p:nvSpPr>
        <p:spPr>
          <a:xfrm>
            <a:off x="722376" y="3246443"/>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3.截至2020年底，我国单位GDP（国内生产总值）二氧化碳排放比2005年下降48.4</a:t>
            </a:r>
            <a:r>
              <a:rPr lang="en-US" altLang="zh-CN" sz="2000" b="0" i="0">
                <a:solidFill>
                  <a:srgbClr val="000000"/>
                </a:solidFill>
                <a:latin typeface="微软雅黑" pitchFamily="34" charset="0"/>
                <a:ea typeface="微软雅黑" pitchFamily="34" charset="-122"/>
                <a:cs typeface="微软雅黑" pitchFamily="34" charset="-120"/>
              </a:rPr>
              <a:t>%，超过了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我国向国际社会承诺的</a:t>
            </a:r>
            <a:r>
              <a:rPr lang="en-US" altLang="zh-CN" sz="2000" b="0" i="0" dirty="0">
                <a:solidFill>
                  <a:srgbClr val="000000"/>
                </a:solidFill>
                <a:latin typeface="微软雅黑" pitchFamily="34" charset="0"/>
                <a:ea typeface="微软雅黑" pitchFamily="34" charset="-122"/>
                <a:cs typeface="微软雅黑" pitchFamily="34" charset="-120"/>
              </a:rPr>
              <a:t>40%~45%的目标。</a:t>
            </a:r>
            <a:r>
              <a:rPr lang="en-US" altLang="zh-CN" sz="2000" b="0" i="0">
                <a:solidFill>
                  <a:srgbClr val="000000"/>
                </a:solidFill>
                <a:latin typeface="微软雅黑" pitchFamily="34" charset="0"/>
                <a:ea typeface="微软雅黑" pitchFamily="34" charset="-122"/>
                <a:cs typeface="微软雅黑" pitchFamily="34" charset="-120"/>
              </a:rPr>
              <a:t>下列措施中有助于实现该目标的有(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52_1#d1c3ba9e7.bracket?pid=cb3f08e1e&amp;color=0,0,0&amp;vpa=12&amp;vtp=1">
            <a:extLst>
              <a:ext uri="{FF2B5EF4-FFF2-40B4-BE49-F238E27FC236}">
                <a16:creationId xmlns:a16="http://schemas.microsoft.com/office/drawing/2014/main" id="{84DB68CA-B976-3A8F-632B-0E8C648AFFB0}"/>
              </a:ext>
            </a:extLst>
          </p:cNvPr>
          <p:cNvSpPr/>
          <p:nvPr/>
        </p:nvSpPr>
        <p:spPr>
          <a:xfrm>
            <a:off x="9512364" y="3684593"/>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7_BD.51_2#d1c3ba9e7?pid=cb3f08e1e&amp;color=0,0,0&amp;vtp=1&amp;bbb=1">
            <a:extLst>
              <a:ext uri="{FF2B5EF4-FFF2-40B4-BE49-F238E27FC236}">
                <a16:creationId xmlns:a16="http://schemas.microsoft.com/office/drawing/2014/main" id="{F3D6518E-BFE4-C837-093B-D016D089E2D1}"/>
              </a:ext>
            </a:extLst>
          </p:cNvPr>
          <p:cNvSpPr/>
          <p:nvPr/>
        </p:nvSpPr>
        <p:spPr>
          <a:xfrm>
            <a:off x="722376" y="4150683"/>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①降低非化石能源占一次能源消费的比重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加快新能源的利用，推广太阳能</a:t>
            </a:r>
            <a:r>
              <a:rPr lang="en-US" altLang="zh-CN" sz="2000" b="0" i="0">
                <a:solidFill>
                  <a:srgbClr val="000000"/>
                </a:solidFill>
                <a:latin typeface="微软雅黑" pitchFamily="34" charset="0"/>
                <a:ea typeface="微软雅黑" pitchFamily="34" charset="-122"/>
                <a:cs typeface="微软雅黑" pitchFamily="34" charset="-120"/>
              </a:rPr>
              <a:t>、核能</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调整产业结构，提高单位</a:t>
            </a:r>
            <a:r>
              <a:rPr lang="en-US" altLang="zh-CN" sz="2000" b="0" i="0">
                <a:solidFill>
                  <a:srgbClr val="000000"/>
                </a:solidFill>
                <a:latin typeface="微软雅黑" pitchFamily="34" charset="0"/>
                <a:ea typeface="微软雅黑" pitchFamily="34" charset="-122"/>
                <a:cs typeface="微软雅黑" pitchFamily="34" charset="-120"/>
              </a:rPr>
              <a:t>GDP能耗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植树造林</a:t>
            </a:r>
            <a:r>
              <a:rPr lang="en-US" altLang="zh-CN" sz="2000" b="0" i="0">
                <a:solidFill>
                  <a:srgbClr val="000000"/>
                </a:solidFill>
                <a:latin typeface="微软雅黑" pitchFamily="34" charset="0"/>
                <a:ea typeface="微软雅黑" pitchFamily="34" charset="-122"/>
                <a:cs typeface="微软雅黑" pitchFamily="34" charset="-120"/>
              </a:rPr>
              <a:t>，增加森林面积</a:t>
            </a:r>
            <a:endParaRPr lang="en-US" altLang="zh-CN" sz="2000" dirty="0"/>
          </a:p>
        </p:txBody>
      </p:sp>
      <p:sp>
        <p:nvSpPr>
          <p:cNvPr id="6" name="QC_7_BD.51_3#d1c3ba9e7.choices?pid=cb3f08e1e&amp;color=0,0,0&amp;vtp=1&amp;bbb=1">
            <a:extLst>
              <a:ext uri="{FF2B5EF4-FFF2-40B4-BE49-F238E27FC236}">
                <a16:creationId xmlns:a16="http://schemas.microsoft.com/office/drawing/2014/main" id="{9099017F-6C0F-FB5F-415A-7665F49BFD82}"/>
              </a:ext>
            </a:extLst>
          </p:cNvPr>
          <p:cNvSpPr/>
          <p:nvPr/>
        </p:nvSpPr>
        <p:spPr>
          <a:xfrm>
            <a:off x="722376" y="505314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AS.53_1#d1c3ba9e7?vop=1&amp;pid=cb3f08e1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本题考查减少二氧化碳排放的措施。截至2020年底，我国单位GDP</a:t>
            </a:r>
            <a:r>
              <a:rPr lang="en-US" altLang="zh-CN" sz="2000" b="0" i="0">
                <a:solidFill>
                  <a:srgbClr val="000000"/>
                </a:solidFill>
                <a:latin typeface="微软雅黑" pitchFamily="34" charset="0"/>
                <a:ea typeface="微软雅黑" pitchFamily="34" charset="-122"/>
                <a:cs typeface="微软雅黑" pitchFamily="34" charset="-120"/>
              </a:rPr>
              <a:t>二氧化碳排放比2005</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年下降</a:t>
            </a:r>
            <a:r>
              <a:rPr lang="en-US" altLang="zh-CN" sz="2000" b="0" i="0" dirty="0">
                <a:solidFill>
                  <a:srgbClr val="000000"/>
                </a:solidFill>
                <a:latin typeface="微软雅黑" pitchFamily="34" charset="0"/>
                <a:ea typeface="微软雅黑" pitchFamily="34" charset="-122"/>
                <a:cs typeface="微软雅黑" pitchFamily="34" charset="-120"/>
              </a:rPr>
              <a:t>48.4%，超过了我国向国际社会承诺的40%~45%的目标，要减少二氧化碳排放</a:t>
            </a:r>
            <a:r>
              <a:rPr lang="en-US" altLang="zh-CN" sz="2000" b="0" i="0">
                <a:solidFill>
                  <a:srgbClr val="000000"/>
                </a:solidFill>
                <a:latin typeface="微软雅黑" pitchFamily="34" charset="0"/>
                <a:ea typeface="微软雅黑" pitchFamily="34" charset="-122"/>
                <a:cs typeface="微软雅黑" pitchFamily="34" charset="-120"/>
              </a:rPr>
              <a:t>，必须采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取一定的措施</a:t>
            </a:r>
            <a:r>
              <a:rPr lang="en-US" altLang="zh-CN" sz="2000" b="0" i="0" dirty="0">
                <a:solidFill>
                  <a:srgbClr val="000000"/>
                </a:solidFill>
                <a:latin typeface="微软雅黑" pitchFamily="34" charset="0"/>
                <a:ea typeface="微软雅黑" pitchFamily="34" charset="-122"/>
                <a:cs typeface="微软雅黑" pitchFamily="34" charset="-120"/>
              </a:rPr>
              <a:t>，例如推广太阳能、核能，增加森林面积，②④正确</a:t>
            </a:r>
            <a:r>
              <a:rPr lang="en-US" altLang="zh-CN" sz="2000" b="0" i="0">
                <a:solidFill>
                  <a:srgbClr val="000000"/>
                </a:solidFill>
                <a:latin typeface="微软雅黑" pitchFamily="34" charset="0"/>
                <a:ea typeface="微软雅黑" pitchFamily="34" charset="-122"/>
                <a:cs typeface="微软雅黑" pitchFamily="34" charset="-120"/>
              </a:rPr>
              <a:t>；降低非化石能源占一次能源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消费的比重</a:t>
            </a:r>
            <a:r>
              <a:rPr lang="en-US" altLang="zh-CN" sz="2000" b="0" i="0" dirty="0">
                <a:solidFill>
                  <a:srgbClr val="000000"/>
                </a:solidFill>
                <a:latin typeface="微软雅黑" pitchFamily="34" charset="0"/>
                <a:ea typeface="微软雅黑" pitchFamily="34" charset="-122"/>
                <a:cs typeface="微软雅黑" pitchFamily="34" charset="-120"/>
              </a:rPr>
              <a:t>、提高单位GDP能耗都会增加碳排放，①③错误。故选D。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7_BD.54_1#307e081bd?pid=cb3f08e1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4.《巴黎协定》无法有效执行，</a:t>
            </a:r>
            <a:r>
              <a:rPr lang="en-US" altLang="zh-CN" sz="2000" b="0" i="0">
                <a:solidFill>
                  <a:srgbClr val="000000"/>
                </a:solidFill>
                <a:latin typeface="微软雅黑" pitchFamily="34" charset="0"/>
                <a:ea typeface="微软雅黑" pitchFamily="34" charset="-122"/>
                <a:cs typeface="微软雅黑" pitchFamily="34" charset="-120"/>
              </a:rPr>
              <a:t>这将会导致(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5_1#307e081bd.bracket?pid=cb3f08e1e&amp;color=0,0,0&amp;vpa=13&amp;vtp=1"/>
          <p:cNvSpPr/>
          <p:nvPr/>
        </p:nvSpPr>
        <p:spPr>
          <a:xfrm>
            <a:off x="570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54_2#307e081bd.choices?pid=cb3f08e1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.文物古迹被腐蚀破坏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.高海拔地区的雪线上升</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.大气中紫外线增多</a:t>
            </a:r>
            <a:r>
              <a:rPr lang="en-US" altLang="zh-CN" sz="2000" b="0" i="0">
                <a:solidFill>
                  <a:srgbClr val="000000"/>
                </a:solidFill>
                <a:latin typeface="微软雅黑" pitchFamily="34" charset="0"/>
                <a:ea typeface="微软雅黑" pitchFamily="34" charset="-122"/>
                <a:cs typeface="微软雅黑" pitchFamily="34" charset="-120"/>
              </a:rPr>
              <a:t>，危害人体健康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.高纬度地区气候更加寒冷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7_AS.56_1#307e081bd?vop=1&amp;pid=cb3f08e1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本题考查国际合作。《巴黎协定》要解决的问题是二氧化碳过量排放问题</a:t>
            </a:r>
            <a:r>
              <a:rPr lang="en-US" altLang="zh-CN" sz="2000" b="0" i="0">
                <a:solidFill>
                  <a:srgbClr val="000000"/>
                </a:solidFill>
                <a:latin typeface="微软雅黑" pitchFamily="34" charset="0"/>
                <a:ea typeface="微软雅黑" pitchFamily="34" charset="-122"/>
                <a:cs typeface="微软雅黑" pitchFamily="34" charset="-120"/>
              </a:rPr>
              <a:t>，二氧化碳排放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过多会导致全球气候变暖</a:t>
            </a:r>
            <a:r>
              <a:rPr lang="en-US" altLang="zh-CN" sz="2000" b="0" i="0" dirty="0">
                <a:solidFill>
                  <a:srgbClr val="000000"/>
                </a:solidFill>
                <a:latin typeface="微软雅黑" pitchFamily="34" charset="0"/>
                <a:ea typeface="微软雅黑" pitchFamily="34" charset="-122"/>
                <a:cs typeface="微软雅黑" pitchFamily="34" charset="-120"/>
              </a:rPr>
              <a:t>，高海拔地区的雪线上升，B正确，D错误</a:t>
            </a:r>
            <a:r>
              <a:rPr lang="en-US" altLang="zh-CN" sz="2000" b="0" i="0">
                <a:solidFill>
                  <a:srgbClr val="000000"/>
                </a:solidFill>
                <a:latin typeface="微软雅黑" pitchFamily="34" charset="0"/>
                <a:ea typeface="微软雅黑" pitchFamily="34" charset="-122"/>
                <a:cs typeface="微软雅黑" pitchFamily="34" charset="-120"/>
              </a:rPr>
              <a:t>；文物古迹被腐蚀破坏主要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是酸雨导致的</a:t>
            </a:r>
            <a:r>
              <a:rPr lang="en-US" altLang="zh-CN" sz="2000" b="0" i="0" dirty="0">
                <a:solidFill>
                  <a:srgbClr val="000000"/>
                </a:solidFill>
                <a:latin typeface="微软雅黑" pitchFamily="34" charset="0"/>
                <a:ea typeface="微软雅黑" pitchFamily="34" charset="-122"/>
                <a:cs typeface="微软雅黑" pitchFamily="34" charset="-120"/>
              </a:rPr>
              <a:t>，A错误；大气中紫外线增多，危害人体健康，主要是臭氧层空洞导致的，C错误。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15322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M_7_BD.57_1#44965351b?pid=b3530e592&amp;color=0,0,0&amp;vtp=1&amp;bt=1&amp;bbb=1&amp;hb=1"/>
          <p:cNvSpPr/>
          <p:nvPr/>
        </p:nvSpPr>
        <p:spPr>
          <a:xfrm>
            <a:off x="722376" y="1583218"/>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[山东潍坊2025高二月考]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研究发现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当人均收入到达临界点之后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随人均收入增加</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环境污染</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由高趋低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污染程度趋缓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下图为经济发展水平与环境污染程度的关系</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7_BD.57_2#44965351b?pid=b3530e59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98264" y="2560864"/>
            <a:ext cx="3392424"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8_BD.58_1#8f3570c51?pid=44965351b&amp;color=0,0,0&amp;vtp=1&amp;bbb=1"/>
          <p:cNvSpPr/>
          <p:nvPr/>
        </p:nvSpPr>
        <p:spPr>
          <a:xfrm>
            <a:off x="722376" y="436426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经济发展阶段与污染程度的关系是(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8_AN.59_1#8f3570c51.bracket?pid=44965351b&amp;color=0,0,0&amp;vpa=14&amp;vtp=1"/>
          <p:cNvSpPr/>
          <p:nvPr/>
        </p:nvSpPr>
        <p:spPr>
          <a:xfrm>
            <a:off x="4943539" y="4364264"/>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8_BD.58_2#8f3570c51.choices?pid=44965351b&amp;color=0,0,0&amp;vtp=1&amp;bbb=1"/>
          <p:cNvSpPr/>
          <p:nvPr/>
        </p:nvSpPr>
        <p:spPr>
          <a:xfrm>
            <a:off x="722376" y="4822861"/>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.污染程度在拐点前一直增加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.污染程度在拐点后下降明显</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C.拐点出现的时间非常明确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.在拐点后经济增速快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8_AS.60_1#8f3570c51?vop=1&amp;pid=44965351b&amp;color=0,0,0&amp;vtp=1&amp;bt=1&amp;bbb=1&amp;hb=1"/>
          <p:cNvSpPr/>
          <p:nvPr/>
        </p:nvSpPr>
        <p:spPr>
          <a:xfrm>
            <a:off x="722376" y="1462482"/>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本题考查读图分析能力。读图可知，在拐点前污染程度并不是一直增加，A错误</a:t>
            </a:r>
            <a:r>
              <a:rPr lang="en-US" altLang="zh-CN" sz="2000" b="0" i="0">
                <a:solidFill>
                  <a:srgbClr val="000000"/>
                </a:solidFill>
                <a:latin typeface="微软雅黑" pitchFamily="34" charset="0"/>
                <a:ea typeface="微软雅黑" pitchFamily="34" charset="-122"/>
                <a:cs typeface="微软雅黑" pitchFamily="34" charset="-120"/>
              </a:rPr>
              <a:t>。拐点之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a:t>
            </a:r>
            <a:r>
              <a:rPr lang="en-US" altLang="zh-CN" sz="2000" b="0" i="0" dirty="0">
                <a:solidFill>
                  <a:srgbClr val="000000"/>
                </a:solidFill>
                <a:latin typeface="微软雅黑" pitchFamily="34" charset="0"/>
                <a:ea typeface="微软雅黑" pitchFamily="34" charset="-122"/>
                <a:cs typeface="微软雅黑" pitchFamily="34" charset="-120"/>
              </a:rPr>
              <a:t>，污染程度下降明显，B正确。拐点时间在工业化初期与工业化中后期之间，</a:t>
            </a:r>
            <a:r>
              <a:rPr lang="en-US" altLang="zh-CN" sz="2000" b="0" i="0">
                <a:solidFill>
                  <a:srgbClr val="000000"/>
                </a:solidFill>
                <a:latin typeface="微软雅黑" pitchFamily="34" charset="0"/>
                <a:ea typeface="微软雅黑" pitchFamily="34" charset="-122"/>
                <a:cs typeface="微软雅黑" pitchFamily="34" charset="-120"/>
              </a:rPr>
              <a:t>但时间并不明确,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错误。与拐点前相比，拐点后经济总量曲线变缓，经济增速变慢，D错误。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CDA1CB-DB66-19C9-5E43-586A4F380F9B}"/>
            </a:ext>
          </a:extLst>
        </p:cNvPr>
        <p:cNvGrpSpPr/>
        <p:nvPr/>
      </p:nvGrpSpPr>
      <p:grpSpPr>
        <a:xfrm>
          <a:off x="0" y="0"/>
          <a:ext cx="0" cy="0"/>
          <a:chOff x="0" y="0"/>
          <a:chExt cx="0" cy="0"/>
        </a:xfrm>
      </p:grpSpPr>
    </p:spTree>
    <p:extLst>
      <p:ext uri="{BB962C8B-B14F-4D97-AF65-F5344CB8AC3E}">
        <p14:creationId xmlns:p14="http://schemas.microsoft.com/office/powerpoint/2010/main" val="949924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QM_6_BD.1_1#07bfaecc9?htil=1&amp;pid=7123eabc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21698" y="1026864"/>
            <a:ext cx="2761488"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1_2#07bfaecc9?htil=1&amp;pid=7123eabcb&amp;color=0,0,0&amp;vtp=1&amp;bt=1&amp;bbb=1&amp;hb=1"/>
          <p:cNvSpPr/>
          <p:nvPr/>
        </p:nvSpPr>
        <p:spPr>
          <a:xfrm>
            <a:off x="722376" y="972000"/>
            <a:ext cx="7854696"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[山东威海2024高二月考]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自然环境中的物质处于不断的循环运动中</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下图示意碳循环过程</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4" name="QC_7_BD.2_1#81a54c663?htil=1&amp;pid=07bfaecc9&amp;color=0,0,0&amp;vtp=1&amp;bbb=1"/>
          <p:cNvSpPr/>
          <p:nvPr/>
        </p:nvSpPr>
        <p:spPr>
          <a:xfrm>
            <a:off x="722376" y="1869255"/>
            <a:ext cx="7854696"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图中(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BD.2_2#81a54c663.choices?htil=1&amp;pid=07bfaecc9&amp;color=0,0,0&amp;vtp=1&amp;bbb=1"/>
          <p:cNvSpPr/>
          <p:nvPr/>
        </p:nvSpPr>
        <p:spPr>
          <a:xfrm>
            <a:off x="722376" y="2332043"/>
            <a:ext cx="7854696" cy="843153"/>
          </a:xfrm>
          <a:prstGeom prst="rect">
            <a:avLst/>
          </a:prstGeom>
          <a:noFill/>
          <a:ln/>
        </p:spPr>
        <p:txBody>
          <a:bodyPr wrap="none" lIns="0" tIns="0" rIns="0" bIns="0" rtlCol="0" anchor="t"/>
          <a:lstStyle/>
          <a:p>
            <a:pPr latinLnBrk="1">
              <a:lnSpc>
                <a:spcPts val="3600"/>
              </a:lnSpc>
              <a:tabLst>
                <a:tab pos="4035298"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①可降低温室气体浓度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.②为植物的固碳作用</a:t>
            </a:r>
            <a:endParaRPr lang="en-US" altLang="zh-CN" sz="2000" dirty="0"/>
          </a:p>
          <a:p>
            <a:pPr latinLnBrk="1">
              <a:lnSpc>
                <a:spcPts val="3400"/>
              </a:lnSpc>
              <a:tabLst>
                <a:tab pos="4035298"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③为海洋的碳排放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.④为水圈与大气圈的碳交换</a:t>
            </a:r>
            <a:endParaRPr lang="en-US" altLang="zh-CN" sz="2000" dirty="0"/>
          </a:p>
        </p:txBody>
      </p:sp>
      <p:sp>
        <p:nvSpPr>
          <p:cNvPr id="6" name="QC_7_AN.3_1#81a54c663.bracket?pid=07bfaecc9&amp;color=0,0,0&amp;vpa=1&amp;vtp=1"/>
          <p:cNvSpPr/>
          <p:nvPr/>
        </p:nvSpPr>
        <p:spPr>
          <a:xfrm>
            <a:off x="1641539" y="18692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8_BD.61_1#cfded3cf9?pid=44965351b&amp;color=0,0,0&amp;vtp=1&amp;bt=1&amp;bbb=1&amp;hb=1"/>
          <p:cNvSpPr/>
          <p:nvPr/>
        </p:nvSpPr>
        <p:spPr>
          <a:xfrm>
            <a:off x="719328" y="1454849"/>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6.“共同但有区别的责任”原则意思是发达国家在碳减排过程中应负更大的责任</a:t>
            </a:r>
            <a:r>
              <a:rPr lang="en-US" altLang="zh-CN" sz="2000" b="0" i="0">
                <a:solidFill>
                  <a:srgbClr val="000000"/>
                </a:solidFill>
                <a:latin typeface="微软雅黑" pitchFamily="34" charset="0"/>
                <a:ea typeface="微软雅黑" pitchFamily="34" charset="-122"/>
                <a:cs typeface="微软雅黑" pitchFamily="34" charset="-120"/>
              </a:rPr>
              <a:t>，这是因为发达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国家(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8_AN.62_1#cfded3cf9.bracket?pid=44965351b&amp;color=0,0,0&amp;vpa=15&amp;vtp=1"/>
          <p:cNvSpPr/>
          <p:nvPr/>
        </p:nvSpPr>
        <p:spPr>
          <a:xfrm>
            <a:off x="1427353" y="1892999"/>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8_BD.61_2#cfded3cf9.choices?pid=44965351b&amp;color=0,0,0&amp;vtp=1&amp;bbb=1"/>
          <p:cNvSpPr/>
          <p:nvPr/>
        </p:nvSpPr>
        <p:spPr>
          <a:xfrm>
            <a:off x="719328" y="235972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A.人口数量更多</a:t>
            </a:r>
            <a:r>
              <a:rPr lang="en-US" altLang="zh-CN" sz="2000" b="0" i="0">
                <a:solidFill>
                  <a:srgbClr val="000000"/>
                </a:solidFill>
                <a:latin typeface="微软雅黑" pitchFamily="34" charset="0"/>
                <a:ea typeface="微软雅黑" pitchFamily="34" charset="-122"/>
                <a:cs typeface="微软雅黑" pitchFamily="34" charset="-120"/>
              </a:rPr>
              <a:t>，工业发达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.技术力量雄厚，更有能力减少排放</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C.过去排放了更多的二氧化碳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.经济实力强，更能承担减排带来的损失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8_AS.63_1#cfded3cf9?vop=1&amp;pid=44965351b&amp;color=0,0,0&amp;vtp=1&amp;bt=1&amp;bbb=1&amp;hb=1"/>
          <p:cNvSpPr/>
          <p:nvPr/>
        </p:nvSpPr>
        <p:spPr>
          <a:xfrm>
            <a:off x="719328" y="1518463"/>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本题考查国际合作的必要性。发展中国家人口数量比发达国家多，A错误。发达国家</a:t>
            </a:r>
            <a:r>
              <a:rPr lang="en-US" altLang="zh-CN" sz="2000" b="0" i="0">
                <a:solidFill>
                  <a:srgbClr val="000000"/>
                </a:solidFill>
                <a:latin typeface="微软雅黑" pitchFamily="34" charset="0"/>
                <a:ea typeface="微软雅黑" pitchFamily="34" charset="-122"/>
                <a:cs typeface="微软雅黑" pitchFamily="34" charset="-120"/>
              </a:rPr>
              <a:t>“技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术力量雄厚</a:t>
            </a:r>
            <a:r>
              <a:rPr lang="en-US" altLang="zh-CN" sz="2000" b="0" i="0" dirty="0">
                <a:solidFill>
                  <a:srgbClr val="000000"/>
                </a:solidFill>
                <a:latin typeface="微软雅黑" pitchFamily="34" charset="0"/>
                <a:ea typeface="微软雅黑" pitchFamily="34" charset="-122"/>
                <a:cs typeface="微软雅黑" pitchFamily="34" charset="-120"/>
              </a:rPr>
              <a:t>，更有能力减少排放”“经济实力强，更能承担减排带来的损失”所述虽然正确</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不是</a:t>
            </a:r>
            <a:r>
              <a:rPr lang="en-US" altLang="zh-CN" sz="2000" b="0" i="0" dirty="0">
                <a:solidFill>
                  <a:srgbClr val="000000"/>
                </a:solidFill>
                <a:latin typeface="微软雅黑" pitchFamily="34" charset="0"/>
                <a:ea typeface="微软雅黑" pitchFamily="34" charset="-122"/>
                <a:cs typeface="微软雅黑" pitchFamily="34" charset="-120"/>
              </a:rPr>
              <a:t>“共同但有区别的责任”原则形成的原因，B、D错误</a:t>
            </a:r>
            <a:r>
              <a:rPr lang="en-US" altLang="zh-CN" sz="2000" b="0" i="0">
                <a:solidFill>
                  <a:srgbClr val="000000"/>
                </a:solidFill>
                <a:latin typeface="微软雅黑" pitchFamily="34" charset="0"/>
                <a:ea typeface="微软雅黑" pitchFamily="34" charset="-122"/>
                <a:cs typeface="微软雅黑" pitchFamily="34" charset="-120"/>
              </a:rPr>
              <a:t>。发达国家过去在发展经济的过程中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排放了更多的二氧化碳</a:t>
            </a:r>
            <a:r>
              <a:rPr lang="en-US" altLang="zh-CN" sz="2000" b="0" i="0" dirty="0">
                <a:solidFill>
                  <a:srgbClr val="000000"/>
                </a:solidFill>
                <a:latin typeface="微软雅黑" pitchFamily="34" charset="0"/>
                <a:ea typeface="微软雅黑" pitchFamily="34" charset="-122"/>
                <a:cs typeface="微软雅黑" pitchFamily="34" charset="-120"/>
              </a:rPr>
              <a:t>，在碳减排过程中应负更大的责任，应该带头应对全球气候变化，C正确。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8_AS.63_2#cfded3cf9?vop=1&amp;pid=44965351b&amp;color=0,0,0&amp;mp=1&amp;vtp=1&amp;bt=1&amp;bbb=1&amp;hb=1"/>
          <p:cNvSpPr/>
          <p:nvPr/>
        </p:nvSpPr>
        <p:spPr>
          <a:xfrm>
            <a:off x="722376" y="1434488"/>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本题容易误选B项，认为发达国家技术力量雄厚，更有能力减少碳排放</a:t>
            </a:r>
            <a:r>
              <a:rPr lang="en-US" altLang="zh-CN" sz="2000" b="0" i="0">
                <a:solidFill>
                  <a:srgbClr val="000000"/>
                </a:solidFill>
                <a:latin typeface="微软雅黑" pitchFamily="34" charset="0"/>
                <a:ea typeface="微软雅黑" pitchFamily="34" charset="-122"/>
                <a:cs typeface="微软雅黑" pitchFamily="34" charset="-120"/>
              </a:rPr>
              <a:t>，因此在碳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减排过程中应该负更大的责任</a:t>
            </a:r>
            <a:r>
              <a:rPr lang="en-US" altLang="zh-CN" sz="2000" b="0" i="0" dirty="0">
                <a:solidFill>
                  <a:srgbClr val="000000"/>
                </a:solidFill>
                <a:latin typeface="微软雅黑" pitchFamily="34" charset="0"/>
                <a:ea typeface="微软雅黑" pitchFamily="34" charset="-122"/>
                <a:cs typeface="微软雅黑" pitchFamily="34" charset="-120"/>
              </a:rPr>
              <a:t>。“共同但有区别的责任</a:t>
            </a:r>
            <a:r>
              <a:rPr lang="en-US" altLang="zh-CN" sz="2000" b="0" i="0">
                <a:solidFill>
                  <a:srgbClr val="000000"/>
                </a:solidFill>
                <a:latin typeface="微软雅黑" pitchFamily="34" charset="0"/>
                <a:ea typeface="微软雅黑" pitchFamily="34" charset="-122"/>
                <a:cs typeface="微软雅黑" pitchFamily="34" charset="-120"/>
              </a:rPr>
              <a:t>”原则指发达国家过去在发展经济的过程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中排放了更多的二氧化碳</a:t>
            </a:r>
            <a:r>
              <a:rPr lang="en-US" altLang="zh-CN" sz="2000" b="0" i="0" dirty="0">
                <a:solidFill>
                  <a:srgbClr val="000000"/>
                </a:solidFill>
                <a:latin typeface="微软雅黑" pitchFamily="34" charset="0"/>
                <a:ea typeface="微软雅黑" pitchFamily="34" charset="-122"/>
                <a:cs typeface="微软雅黑" pitchFamily="34" charset="-120"/>
              </a:rPr>
              <a:t>，对当前全球性环境问题负有更大的责任，因此应承担更多的义务</a:t>
            </a:r>
            <a:r>
              <a:rPr lang="en-US" altLang="zh-CN" sz="2000" b="0" i="0">
                <a:solidFill>
                  <a:srgbClr val="000000"/>
                </a:solidFill>
                <a:latin typeface="微软雅黑" pitchFamily="34" charset="0"/>
                <a:ea typeface="微软雅黑" pitchFamily="34" charset="-122"/>
                <a:cs typeface="微软雅黑" pitchFamily="34" charset="-120"/>
              </a:rPr>
              <a:t>，带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头应对全球气候变化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C_4#ae42fec80.fixed?pid=96cd8e978&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ae42fec80.fixed?pid=96cd8e978&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碳减排中的国际合作</a:t>
            </a:r>
            <a:endParaRPr lang="en-US" altLang="zh-CN" sz="4400" dirty="0"/>
          </a:p>
        </p:txBody>
      </p:sp>
      <p:pic>
        <p:nvPicPr>
          <p:cNvPr id="4" name="C_4#ae42fec80.fixed?pid=96cd8e97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ae42fec80.fixed?pid=96cd8e97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5_BD.64_1#e17d54b26?pid=ae42fec80&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[江苏徐州2025高二月考]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北京地球村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世界自然基金会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自然之友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中国国际民间组织合作促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进会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中国环境文化促进会等环保组织在北京联合发起</a:t>
                </a:r>
                <a:r>
                  <a:rPr lang="en-US" altLang="zh-CN" sz="2000" b="0" i="0" dirty="0">
                    <a:solidFill>
                      <a:srgbClr val="000000"/>
                    </a:solidFill>
                    <a:latin typeface="Times New Roman" pitchFamily="34" charset="0"/>
                    <a:ea typeface="KaiTi" pitchFamily="34" charset="-122"/>
                    <a:cs typeface="Times New Roman" pitchFamily="34" charset="-120"/>
                  </a:rPr>
                  <a:t>“26</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空调节能行动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呼吁</a:t>
                </a:r>
                <a:r>
                  <a:rPr lang="en-US" altLang="zh-CN" sz="2000" b="0" i="0" dirty="0">
                    <a:solidFill>
                      <a:srgbClr val="000000"/>
                    </a:solidFill>
                    <a:latin typeface="Times New Roman" pitchFamily="34" charset="0"/>
                    <a:ea typeface="KaiTi" pitchFamily="34" charset="-122"/>
                    <a:cs typeface="Times New Roman" pitchFamily="34" charset="-120"/>
                  </a:rPr>
                  <a:t>6—9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办公楼</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饭店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商场等公共场所空调温度调至</a:t>
                </a:r>
                <a:r>
                  <a:rPr lang="en-US" altLang="zh-CN" sz="2000" b="0" i="0" dirty="0">
                    <a:solidFill>
                      <a:srgbClr val="000000"/>
                    </a:solidFill>
                    <a:latin typeface="Times New Roman" pitchFamily="34" charset="0"/>
                    <a:ea typeface="KaiTi" pitchFamily="34" charset="-122"/>
                    <a:cs typeface="Times New Roman" pitchFamily="34" charset="-120"/>
                  </a:rPr>
                  <a:t>26</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mc:Choice>
        <mc:Fallback xmlns="">
          <p:sp>
            <p:nvSpPr>
              <p:cNvPr id="2" name="QM_5_BD.64_1#e17d54b26?pid=ae42fec8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2664" b="-116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C_6_BD.65_1#a8018ac98?pid=e17d54b26&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1.环保组织发起的“26</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空调节能行动”</a:t>
                </a:r>
                <a:r>
                  <a:rPr lang="en-US" altLang="zh-CN" sz="2000" b="0" i="0">
                    <a:solidFill>
                      <a:srgbClr val="000000"/>
                    </a:solidFill>
                    <a:latin typeface="微软雅黑" pitchFamily="34" charset="0"/>
                    <a:ea typeface="微软雅黑" pitchFamily="34" charset="-122"/>
                    <a:cs typeface="微软雅黑" pitchFamily="34" charset="-120"/>
                  </a:rPr>
                  <a:t>的主要作用有(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6_BD.65_1#a8018ac98?pid=e17d54b26&amp;color=0,0,0&amp;vtp=1&amp;bbb=1"/>
              <p:cNvSpPr>
                <a:spLocks noRot="1" noChangeAspect="1" noMove="1" noResize="1" noEditPoints="1" noAdjustHandles="1" noChangeArrowheads="1" noChangeShapeType="1" noTextEdit="1"/>
              </p:cNvSpPr>
              <p:nvPr/>
            </p:nvSpPr>
            <p:spPr>
              <a:xfrm>
                <a:off x="722376" y="2326455"/>
                <a:ext cx="10753344" cy="405003"/>
              </a:xfrm>
              <a:prstGeom prst="rect">
                <a:avLst/>
              </a:prstGeom>
              <a:blipFill>
                <a:blip r:embed="rId4"/>
                <a:stretch>
                  <a:fillRect l="-1474" b="-37879"/>
                </a:stretch>
              </a:blipFill>
              <a:ln/>
            </p:spPr>
            <p:txBody>
              <a:bodyPr/>
              <a:lstStyle/>
              <a:p>
                <a:r>
                  <a:rPr lang="zh-CN" altLang="en-US">
                    <a:noFill/>
                  </a:rPr>
                  <a:t> </a:t>
                </a:r>
              </a:p>
            </p:txBody>
          </p:sp>
        </mc:Fallback>
      </mc:AlternateContent>
      <p:sp>
        <p:nvSpPr>
          <p:cNvPr id="4" name="QC_6_AN.66_1#a8018ac98.bracket?pid=e17d54b26&amp;color=0,0,0&amp;vpa=16&amp;vtp=1"/>
          <p:cNvSpPr/>
          <p:nvPr/>
        </p:nvSpPr>
        <p:spPr>
          <a:xfrm>
            <a:off x="7123176" y="23264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65_2#a8018ac98?pid=e17d54b26&amp;color=0,0,0&amp;vtp=1&amp;bbb=1"/>
          <p:cNvSpPr/>
          <p:nvPr/>
        </p:nvSpPr>
        <p:spPr>
          <a:xfrm>
            <a:off x="722376" y="2737046"/>
            <a:ext cx="10753344" cy="843153"/>
          </a:xfrm>
          <a:prstGeom prst="rect">
            <a:avLst/>
          </a:prstGeom>
          <a:noFill/>
          <a:ln/>
        </p:spPr>
        <p:txBody>
          <a:bodyPr wrap="none" lIns="0" tIns="0" rIns="0" bIns="0" rtlCol="0" anchor="t"/>
          <a:lstStyle/>
          <a:p>
            <a:pPr latinLnBrk="1">
              <a:lnSpc>
                <a:spcPts val="3600"/>
              </a:lnSpc>
              <a:tabLst>
                <a:tab pos="4066605" algn="l"/>
                <a:tab pos="7358510" algn="l"/>
              </a:tabLst>
            </a:pPr>
            <a:r>
              <a:rPr lang="en-US" altLang="zh-CN" sz="2000" b="0" i="0">
                <a:solidFill>
                  <a:srgbClr val="000000"/>
                </a:solidFill>
                <a:latin typeface="微软雅黑" pitchFamily="34" charset="0"/>
                <a:ea typeface="微软雅黑" pitchFamily="34" charset="-122"/>
                <a:cs typeface="微软雅黑" pitchFamily="34" charset="-120"/>
              </a:rPr>
              <a:t>①缓解夏季电力供应危机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②提高能源利用率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③控制温室气体排放</a:t>
            </a:r>
            <a:endParaRPr lang="en-US" altLang="zh-CN" sz="2000" dirty="0"/>
          </a:p>
          <a:p>
            <a:pPr latinLnBrk="1">
              <a:lnSpc>
                <a:spcPts val="3400"/>
              </a:lnSpc>
              <a:tabLst>
                <a:tab pos="4066605" algn="l"/>
                <a:tab pos="7358510" algn="l"/>
              </a:tabLst>
            </a:pPr>
            <a:r>
              <a:rPr lang="en-US" altLang="zh-CN" sz="2000" b="0" i="0">
                <a:solidFill>
                  <a:srgbClr val="000000"/>
                </a:solidFill>
                <a:latin typeface="微软雅黑" pitchFamily="34" charset="0"/>
                <a:ea typeface="微软雅黑" pitchFamily="34" charset="-122"/>
                <a:cs typeface="微软雅黑" pitchFamily="34" charset="-120"/>
              </a:rPr>
              <a:t>④保护臭氧层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⑤减少酸雨危害</a:t>
            </a:r>
            <a:endParaRPr lang="en-US" altLang="zh-CN" sz="2000" dirty="0"/>
          </a:p>
        </p:txBody>
      </p:sp>
      <p:sp>
        <p:nvSpPr>
          <p:cNvPr id="6" name="QC_6_BD.65_3#a8018ac98.choices?pid=e17d54b26&amp;color=0,0,0&amp;vtp=1&amp;bbb=1"/>
          <p:cNvSpPr/>
          <p:nvPr/>
        </p:nvSpPr>
        <p:spPr>
          <a:xfrm>
            <a:off x="722376" y="3628205"/>
            <a:ext cx="10753344" cy="405003"/>
          </a:xfrm>
          <a:prstGeom prst="rect">
            <a:avLst/>
          </a:prstGeom>
          <a:noFill/>
          <a:ln/>
        </p:spPr>
        <p:txBody>
          <a:bodyPr wrap="none" lIns="0" tIns="0" rIns="0" bIns="0" rtlCol="0" anchor="t"/>
          <a:lstStyle/>
          <a:p>
            <a:pPr latinLnBrk="1">
              <a:lnSpc>
                <a:spcPts val="3600"/>
              </a:lnSpc>
              <a:tabLst>
                <a:tab pos="2634029" algn="l"/>
                <a:tab pos="5229957" algn="l"/>
                <a:tab pos="7838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67_1#a8018ac98?vop=1&amp;pid=e17d54b26&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本题考查节能行动的作用。空调所需能源为电能，</a:t>
                </a:r>
                <a:r>
                  <a:rPr lang="en-US" altLang="zh-CN" sz="2000" b="0" i="0">
                    <a:solidFill>
                      <a:srgbClr val="000000"/>
                    </a:solidFill>
                    <a:latin typeface="微软雅黑" pitchFamily="34" charset="0"/>
                    <a:ea typeface="微软雅黑" pitchFamily="34" charset="-122"/>
                    <a:cs typeface="微软雅黑" pitchFamily="34" charset="-120"/>
                  </a:rPr>
                  <a:t>而电能相当一部分是由燃煤发电而成的。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倡导</a:t>
                </a:r>
                <a:r>
                  <a:rPr lang="en-US" altLang="zh-CN" sz="2000" b="0" i="0" dirty="0">
                    <a:solidFill>
                      <a:srgbClr val="000000"/>
                    </a:solidFill>
                    <a:latin typeface="微软雅黑" pitchFamily="34" charset="0"/>
                    <a:ea typeface="微软雅黑" pitchFamily="34" charset="-122"/>
                    <a:cs typeface="微软雅黑" pitchFamily="34" charset="-120"/>
                  </a:rPr>
                  <a:t>“26</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空调节能行动”可有效地节约电能，从而有效地控制温室气体的排放</a:t>
                </a:r>
                <a:r>
                  <a:rPr lang="en-US" altLang="zh-CN" sz="2000" b="0" i="0">
                    <a:solidFill>
                      <a:srgbClr val="000000"/>
                    </a:solidFill>
                    <a:latin typeface="微软雅黑" pitchFamily="34" charset="0"/>
                    <a:ea typeface="微软雅黑" pitchFamily="34" charset="-122"/>
                    <a:cs typeface="微软雅黑" pitchFamily="34" charset="-120"/>
                  </a:rPr>
                  <a:t>，并减少酸雨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危害</a:t>
                </a:r>
                <a:r>
                  <a:rPr lang="en-US" altLang="zh-CN" sz="2000" b="0" i="0" dirty="0">
                    <a:solidFill>
                      <a:srgbClr val="000000"/>
                    </a:solidFill>
                    <a:latin typeface="微软雅黑" pitchFamily="34" charset="0"/>
                    <a:ea typeface="微软雅黑" pitchFamily="34" charset="-122"/>
                    <a:cs typeface="微软雅黑" pitchFamily="34" charset="-120"/>
                  </a:rPr>
                  <a:t>；同时也能有效地缓解夏季电力供应紧张的局面。①③⑤正确，故选C。</a:t>
                </a:r>
                <a:endParaRPr lang="en-US" altLang="zh-CN" sz="2200" dirty="0"/>
              </a:p>
            </p:txBody>
          </p:sp>
        </mc:Choice>
        <mc:Fallback xmlns="">
          <p:sp>
            <p:nvSpPr>
              <p:cNvPr id="2" name="QC_6_AS.67_1#a8018ac98?vop=1&amp;pid=e17d54b26&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a:blip r:embed="rId3"/>
                <a:stretch>
                  <a:fillRect l="-1587" r="-2608" b="-114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8_1#9ee10032b?pid=e17d54b2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2.“26</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空调节能行动”</a:t>
                </a:r>
                <a:r>
                  <a:rPr lang="en-US" altLang="zh-CN" sz="2000" b="0" i="0">
                    <a:solidFill>
                      <a:srgbClr val="000000"/>
                    </a:solidFill>
                    <a:latin typeface="微软雅黑" pitchFamily="34" charset="0"/>
                    <a:ea typeface="微软雅黑" pitchFamily="34" charset="-122"/>
                    <a:cs typeface="微软雅黑" pitchFamily="34" charset="-120"/>
                  </a:rPr>
                  <a:t>的重要意义是(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68_1#9ee10032b?pid=e17d54b26&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a:blip r:embed="rId3"/>
                <a:stretch>
                  <a:fillRect l="-1474" b="-37879"/>
                </a:stretch>
              </a:blipFill>
              <a:ln/>
            </p:spPr>
            <p:txBody>
              <a:bodyPr/>
              <a:lstStyle/>
              <a:p>
                <a:r>
                  <a:rPr lang="zh-CN" altLang="en-US">
                    <a:noFill/>
                  </a:rPr>
                  <a:t> </a:t>
                </a:r>
              </a:p>
            </p:txBody>
          </p:sp>
        </mc:Fallback>
      </mc:AlternateContent>
      <p:sp>
        <p:nvSpPr>
          <p:cNvPr id="3" name="QC_6_AN.69_1#9ee10032b.bracket?pid=e17d54b26&amp;color=0,0,0&amp;vpa=17&amp;vtp=1"/>
          <p:cNvSpPr/>
          <p:nvPr/>
        </p:nvSpPr>
        <p:spPr>
          <a:xfrm>
            <a:off x="5317363"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68_2#9ee10032b.choices?pid=e17d54b26&amp;color=0,0,0&amp;vtp=1&amp;bbb=1"/>
          <p:cNvSpPr/>
          <p:nvPr/>
        </p:nvSpPr>
        <p:spPr>
          <a:xfrm>
            <a:off x="722376" y="1384300"/>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.增强公民环保意识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.提高经济效益</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C.履行国际环境保护公约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.发展循环经济,推行清洁生产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70_1#9ee10032b?vop=1&amp;pid=e17d54b26&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本题考查节能行动的意义。“26</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空调节能行动”</a:t>
                </a:r>
                <a:r>
                  <a:rPr lang="en-US" altLang="zh-CN" sz="2000" b="0" i="0">
                    <a:solidFill>
                      <a:srgbClr val="000000"/>
                    </a:solidFill>
                    <a:latin typeface="微软雅黑" pitchFamily="34" charset="0"/>
                    <a:ea typeface="微软雅黑" pitchFamily="34" charset="-122"/>
                    <a:cs typeface="微软雅黑" pitchFamily="34" charset="-120"/>
                  </a:rPr>
                  <a:t>的重要意义在于增强公民环保意识，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倡导公民参与环境保护工作</a:t>
                </a:r>
                <a:r>
                  <a:rPr lang="en-US" altLang="zh-CN" sz="2000" b="0" i="0" dirty="0">
                    <a:solidFill>
                      <a:srgbClr val="000000"/>
                    </a:solidFill>
                    <a:latin typeface="微软雅黑" pitchFamily="34" charset="0"/>
                    <a:ea typeface="微软雅黑" pitchFamily="34" charset="-122"/>
                    <a:cs typeface="微软雅黑" pitchFamily="34" charset="-120"/>
                  </a:rPr>
                  <a:t>。故选A。</a:t>
                </a:r>
                <a:endParaRPr lang="en-US" altLang="zh-CN" sz="2200" dirty="0"/>
              </a:p>
            </p:txBody>
          </p:sp>
        </mc:Choice>
        <mc:Fallback xmlns="">
          <p:sp>
            <p:nvSpPr>
              <p:cNvPr id="2" name="QC_6_AS.70_1#9ee10032b?vop=1&amp;pid=e17d54b26&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a:blip r:embed="rId3"/>
                <a:stretch>
                  <a:fillRect l="-158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M_5_BD.71_1#d3e8ac661?pid=ae42fec80&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[湖南常德一中2024开学考]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下图为全球二氧化碳排放量排名前十的国家统计图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中国力争在</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2030</a:t>
            </a:r>
            <a:r>
              <a:rPr lang="en-US" altLang="zh-CN" sz="2000" b="0" i="0" dirty="0">
                <a:solidFill>
                  <a:srgbClr val="000000"/>
                </a:solidFill>
                <a:latin typeface="微软雅黑" pitchFamily="34" charset="0"/>
                <a:ea typeface="楷体" pitchFamily="34" charset="-122"/>
                <a:cs typeface="微软雅黑" pitchFamily="34" charset="-120"/>
              </a:rPr>
              <a:t>年前使二氧化碳排放量达到峰值</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努力争取在</a:t>
            </a:r>
            <a:r>
              <a:rPr lang="en-US" altLang="zh-CN" sz="2000" b="0" i="0" dirty="0">
                <a:solidFill>
                  <a:srgbClr val="000000"/>
                </a:solidFill>
                <a:latin typeface="Times New Roman" pitchFamily="34" charset="0"/>
                <a:ea typeface="KaiTi" pitchFamily="34" charset="-122"/>
                <a:cs typeface="Times New Roman" pitchFamily="34" charset="-120"/>
              </a:rPr>
              <a:t>2060</a:t>
            </a:r>
            <a:r>
              <a:rPr lang="en-US" altLang="zh-CN" sz="2000" b="0" i="0" dirty="0">
                <a:solidFill>
                  <a:srgbClr val="000000"/>
                </a:solidFill>
                <a:latin typeface="微软雅黑" pitchFamily="34" charset="0"/>
                <a:ea typeface="楷体" pitchFamily="34" charset="-122"/>
                <a:cs typeface="微软雅黑" pitchFamily="34" charset="-120"/>
              </a:rPr>
              <a:t>年前实现碳中和</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71_2#d3e8ac661?pid=ae42fec8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89704" y="1949646"/>
            <a:ext cx="3209544"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72_1#2d8bd3aaf?pid=d3e8ac661&amp;color=0,0,0&amp;vtp=1&amp;bbb=1"/>
          <p:cNvSpPr/>
          <p:nvPr/>
        </p:nvSpPr>
        <p:spPr>
          <a:xfrm>
            <a:off x="722376" y="39181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3.相对于美国，</a:t>
            </a:r>
            <a:r>
              <a:rPr lang="en-US" altLang="zh-CN" sz="2000" b="0" i="0">
                <a:solidFill>
                  <a:srgbClr val="000000"/>
                </a:solidFill>
                <a:latin typeface="微软雅黑" pitchFamily="34" charset="0"/>
                <a:ea typeface="微软雅黑" pitchFamily="34" charset="-122"/>
                <a:cs typeface="微软雅黑" pitchFamily="34" charset="-120"/>
              </a:rPr>
              <a:t>中国二氧化碳排放量大的主要原因是(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73_1#2d8bd3aaf.bracket?pid=d3e8ac661&amp;color=0,0,0&amp;vpa=18&amp;vtp=1"/>
          <p:cNvSpPr/>
          <p:nvPr/>
        </p:nvSpPr>
        <p:spPr>
          <a:xfrm>
            <a:off x="6721539" y="391814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72_2#2d8bd3aaf.choices?pid=d3e8ac661&amp;color=0,0,0&amp;vtp=1&amp;bbb=1"/>
          <p:cNvSpPr/>
          <p:nvPr/>
        </p:nvSpPr>
        <p:spPr>
          <a:xfrm>
            <a:off x="722376" y="4371155"/>
            <a:ext cx="10753344" cy="405003"/>
          </a:xfrm>
          <a:prstGeom prst="rect">
            <a:avLst/>
          </a:prstGeom>
          <a:noFill/>
          <a:ln/>
        </p:spPr>
        <p:txBody>
          <a:bodyPr wrap="none" lIns="0" tIns="0" rIns="0" bIns="0" rtlCol="0" anchor="t"/>
          <a:lstStyle/>
          <a:p>
            <a:pPr latinLnBrk="1">
              <a:lnSpc>
                <a:spcPts val="3600"/>
              </a:lnSpc>
              <a:tabLst>
                <a:tab pos="3078529" algn="l"/>
                <a:tab pos="5356957" algn="l"/>
                <a:tab pos="8664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.人均能源消耗量大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B.经济增速快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C.能源结构以煤炭为主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.经济体量大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6_AS.74_1#2d8bd3aaf?vop=1&amp;pid=d3e8ac66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本题考查我国碳排放量大的原因。中国能源消费结构以煤炭为主</a:t>
            </a:r>
            <a:r>
              <a:rPr lang="en-US" altLang="zh-CN" sz="2000" b="0" i="0">
                <a:solidFill>
                  <a:srgbClr val="000000"/>
                </a:solidFill>
                <a:latin typeface="微软雅黑" pitchFamily="34" charset="0"/>
                <a:ea typeface="微软雅黑" pitchFamily="34" charset="-122"/>
                <a:cs typeface="微软雅黑" pitchFamily="34" charset="-120"/>
              </a:rPr>
              <a:t>，煤炭在能源结构中占比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超过五成</a:t>
            </a:r>
            <a:r>
              <a:rPr lang="en-US" altLang="zh-CN" sz="2000" b="0" i="0" dirty="0">
                <a:solidFill>
                  <a:srgbClr val="000000"/>
                </a:solidFill>
                <a:latin typeface="微软雅黑" pitchFamily="34" charset="0"/>
                <a:ea typeface="微软雅黑" pitchFamily="34" charset="-122"/>
                <a:cs typeface="微软雅黑" pitchFamily="34" charset="-120"/>
              </a:rPr>
              <a:t>，煤炭燃烧产生大量二氧化碳，导致二氧化碳排放量大，C正确</a:t>
            </a:r>
            <a:r>
              <a:rPr lang="en-US" altLang="zh-CN" sz="2000" b="0" i="0">
                <a:solidFill>
                  <a:srgbClr val="000000"/>
                </a:solidFill>
                <a:latin typeface="微软雅黑" pitchFamily="34" charset="0"/>
                <a:ea typeface="微软雅黑" pitchFamily="34" charset="-122"/>
                <a:cs typeface="微软雅黑" pitchFamily="34" charset="-120"/>
              </a:rPr>
              <a:t>；中国经济水平低于美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a:t>
            </a:r>
            <a:r>
              <a:rPr lang="en-US" altLang="zh-CN" sz="2000" b="0" i="0" dirty="0">
                <a:solidFill>
                  <a:srgbClr val="000000"/>
                </a:solidFill>
                <a:latin typeface="微软雅黑" pitchFamily="34" charset="0"/>
                <a:ea typeface="微软雅黑" pitchFamily="34" charset="-122"/>
                <a:cs typeface="微软雅黑" pitchFamily="34" charset="-120"/>
              </a:rPr>
              <a:t>，因此美国人均能源消耗量更大，A错误；如果能源结构合理</a:t>
            </a:r>
            <a:r>
              <a:rPr lang="en-US" altLang="zh-CN" sz="2000" b="0" i="0">
                <a:solidFill>
                  <a:srgbClr val="000000"/>
                </a:solidFill>
                <a:latin typeface="微软雅黑" pitchFamily="34" charset="0"/>
                <a:ea typeface="微软雅黑" pitchFamily="34" charset="-122"/>
                <a:cs typeface="微软雅黑" pitchFamily="34" charset="-120"/>
              </a:rPr>
              <a:t>，经济增速快也不一定导致二氧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化碳排放量大</a:t>
            </a:r>
            <a:r>
              <a:rPr lang="en-US" altLang="zh-CN" sz="2000" b="0" i="0" dirty="0">
                <a:solidFill>
                  <a:srgbClr val="000000"/>
                </a:solidFill>
                <a:latin typeface="微软雅黑" pitchFamily="34" charset="0"/>
                <a:ea typeface="微软雅黑" pitchFamily="34" charset="-122"/>
                <a:cs typeface="微软雅黑" pitchFamily="34" charset="-120"/>
              </a:rPr>
              <a:t>，B错误；中国经济体量小于美国，D错误。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7_AS.4_1#81a54c663?vop=1&amp;pid=07bfaecc9&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本题考查碳循环的各个环节。①表示燃烧化石燃料排放二氧化碳，</a:t>
            </a:r>
            <a:r>
              <a:rPr lang="en-US" altLang="zh-CN" sz="2000" b="0" i="0">
                <a:solidFill>
                  <a:srgbClr val="000000"/>
                </a:solidFill>
                <a:latin typeface="微软雅黑" pitchFamily="34" charset="0"/>
                <a:ea typeface="微软雅黑" pitchFamily="34" charset="-122"/>
                <a:cs typeface="微软雅黑" pitchFamily="34" charset="-120"/>
              </a:rPr>
              <a:t>会增加温室气体浓度，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错误；②为植物的固碳作用，植物通过光合作用能够吸收二氧化碳，B正确；</a:t>
            </a:r>
            <a:r>
              <a:rPr lang="en-US" altLang="zh-CN" sz="2000" b="0" i="0">
                <a:solidFill>
                  <a:srgbClr val="000000"/>
                </a:solidFill>
                <a:latin typeface="微软雅黑" pitchFamily="34" charset="0"/>
                <a:ea typeface="微软雅黑" pitchFamily="34" charset="-122"/>
                <a:cs typeface="微软雅黑" pitchFamily="34" charset="-120"/>
              </a:rPr>
              <a:t>③为海洋对二氧化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碳的吸收</a:t>
            </a:r>
            <a:r>
              <a:rPr lang="en-US" altLang="zh-CN" sz="2000" b="0" i="0" dirty="0">
                <a:solidFill>
                  <a:srgbClr val="000000"/>
                </a:solidFill>
                <a:latin typeface="微软雅黑" pitchFamily="34" charset="0"/>
                <a:ea typeface="微软雅黑" pitchFamily="34" charset="-122"/>
                <a:cs typeface="微软雅黑" pitchFamily="34" charset="-120"/>
              </a:rPr>
              <a:t>，C错误；④为火山活动排放二氧化碳，D错误。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6_BD.75_1#71e95f8c1?pid=d3e8ac66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4.为实现我国碳减排的目标，下列关于我国区域化碳减排措施的描述，</a:t>
            </a:r>
            <a:r>
              <a:rPr lang="en-US" altLang="zh-CN" sz="2000" b="0" i="0">
                <a:solidFill>
                  <a:srgbClr val="000000"/>
                </a:solidFill>
                <a:latin typeface="微软雅黑" pitchFamily="34" charset="0"/>
                <a:ea typeface="微软雅黑" pitchFamily="34" charset="-122"/>
                <a:cs typeface="微软雅黑" pitchFamily="34" charset="-120"/>
              </a:rPr>
              <a:t>不合理的是(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6_1#71e95f8c1.bracket?pid=d3e8ac661&amp;color=0,0,0&amp;vpa=19&amp;vtp=1"/>
          <p:cNvSpPr/>
          <p:nvPr/>
        </p:nvSpPr>
        <p:spPr>
          <a:xfrm>
            <a:off x="1001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75_2#71e95f8c1.choices?pid=d3e8ac661&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A.东部地区促进自主创新，大力发展循环经济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.西部地区注重环境监测，合理推进产业布局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.北方地区优化能源消费结构，降低高耗能产业比例</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.南方地区大力发展太阳能，提高清洁能源比重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AS.77_1#71e95f8c1?vop=1&amp;pid=d3e8ac66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本题考查我国的碳减排措施。东部地区经济发达，技术先进，促进自主创新</a:t>
            </a:r>
            <a:r>
              <a:rPr lang="en-US" altLang="zh-CN" sz="2000" b="0" i="0" spc="-50">
                <a:solidFill>
                  <a:srgbClr val="000000"/>
                </a:solidFill>
                <a:latin typeface="微软雅黑" pitchFamily="34" charset="0"/>
                <a:ea typeface="微软雅黑" pitchFamily="34" charset="-122"/>
                <a:cs typeface="微软雅黑" pitchFamily="34" charset="-120"/>
              </a:rPr>
              <a:t>，大力发展循环</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经济</a:t>
            </a:r>
            <a:r>
              <a:rPr lang="en-US" altLang="zh-CN" sz="2000" b="0" i="0" spc="-50" dirty="0">
                <a:solidFill>
                  <a:srgbClr val="000000"/>
                </a:solidFill>
                <a:latin typeface="微软雅黑" pitchFamily="34" charset="0"/>
                <a:ea typeface="微软雅黑" pitchFamily="34" charset="-122"/>
                <a:cs typeface="微软雅黑" pitchFamily="34" charset="-120"/>
              </a:rPr>
              <a:t>，有利于实现碳减排目标，A合理，不符合题意；西部地区注重环境监测，</a:t>
            </a:r>
            <a:r>
              <a:rPr lang="en-US" altLang="zh-CN" sz="2000" b="0" i="0" spc="-50">
                <a:solidFill>
                  <a:srgbClr val="000000"/>
                </a:solidFill>
                <a:latin typeface="微软雅黑" pitchFamily="34" charset="0"/>
                <a:ea typeface="微软雅黑" pitchFamily="34" charset="-122"/>
                <a:cs typeface="微软雅黑" pitchFamily="34" charset="-120"/>
              </a:rPr>
              <a:t>合理推进产业布局，</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有利于实现碳减排目标</a:t>
            </a:r>
            <a:r>
              <a:rPr lang="en-US" altLang="zh-CN" sz="2000" b="0" i="0" spc="-50" dirty="0">
                <a:solidFill>
                  <a:srgbClr val="000000"/>
                </a:solidFill>
                <a:latin typeface="微软雅黑" pitchFamily="34" charset="0"/>
                <a:ea typeface="微软雅黑" pitchFamily="34" charset="-122"/>
                <a:cs typeface="微软雅黑" pitchFamily="34" charset="-120"/>
              </a:rPr>
              <a:t>，B合理，不符合题意；北方地区优化能源消费结构，</a:t>
            </a:r>
            <a:r>
              <a:rPr lang="en-US" altLang="zh-CN" sz="2000" b="0" i="0" spc="-50">
                <a:solidFill>
                  <a:srgbClr val="000000"/>
                </a:solidFill>
                <a:latin typeface="微软雅黑" pitchFamily="34" charset="0"/>
                <a:ea typeface="微软雅黑" pitchFamily="34" charset="-122"/>
                <a:cs typeface="微软雅黑" pitchFamily="34" charset="-120"/>
              </a:rPr>
              <a:t>降低高耗能产业比例，</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C</a:t>
            </a:r>
            <a:r>
              <a:rPr lang="en-US" altLang="zh-CN" sz="2000" b="0" i="0" spc="-50" dirty="0">
                <a:solidFill>
                  <a:srgbClr val="000000"/>
                </a:solidFill>
                <a:latin typeface="微软雅黑" pitchFamily="34" charset="0"/>
                <a:ea typeface="微软雅黑" pitchFamily="34" charset="-122"/>
                <a:cs typeface="微软雅黑" pitchFamily="34" charset="-120"/>
              </a:rPr>
              <a:t>合理，不符合题意；我国南方地区虽然纬度较低，但降水偏多，雨季长，阴雨天多</a:t>
            </a:r>
            <a:r>
              <a:rPr lang="en-US" altLang="zh-CN" sz="2000" b="0" i="0" spc="-50">
                <a:solidFill>
                  <a:srgbClr val="000000"/>
                </a:solidFill>
                <a:latin typeface="微软雅黑" pitchFamily="34" charset="0"/>
                <a:ea typeface="微软雅黑" pitchFamily="34" charset="-122"/>
                <a:cs typeface="微软雅黑" pitchFamily="34" charset="-120"/>
              </a:rPr>
              <a:t>，太阳能并不</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是非常丰富</a:t>
            </a:r>
            <a:r>
              <a:rPr lang="en-US" altLang="zh-CN" sz="2000" b="0" i="0" spc="-50" dirty="0">
                <a:solidFill>
                  <a:srgbClr val="000000"/>
                </a:solidFill>
                <a:latin typeface="微软雅黑" pitchFamily="34" charset="0"/>
                <a:ea typeface="微软雅黑" pitchFamily="34" charset="-122"/>
                <a:cs typeface="微软雅黑" pitchFamily="34" charset="-120"/>
              </a:rPr>
              <a:t>，大力发展太阳能对实现减排目标作用不大，D不合理，符合题意。故选D。</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BD.78_1#891292e09?pid=d3e8ac66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5.在实现我国碳中和目标的过程中，</a:t>
            </a:r>
            <a:r>
              <a:rPr lang="en-US" altLang="zh-CN" sz="2000" b="0" i="0">
                <a:solidFill>
                  <a:srgbClr val="000000"/>
                </a:solidFill>
                <a:latin typeface="微软雅黑" pitchFamily="34" charset="0"/>
                <a:ea typeface="微软雅黑" pitchFamily="34" charset="-122"/>
                <a:cs typeface="微软雅黑" pitchFamily="34" charset="-120"/>
              </a:rPr>
              <a:t>公众可采取的合理措施是(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9_1#891292e09.bracket?pid=d3e8ac661&amp;color=0,0,0&amp;vpa=20&amp;vtp=1"/>
          <p:cNvSpPr/>
          <p:nvPr/>
        </p:nvSpPr>
        <p:spPr>
          <a:xfrm>
            <a:off x="773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78_2#891292e09.choices?pid=d3e8ac66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.绿色出行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.艰苦朴素，节衣缩食</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C.用烘干机烘干衣服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.家庭装修采用环保材料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AS.80_1#891292e09?vop=1&amp;pid=d3e8ac66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本题考查实现碳中和目标中的公众措施。在实现碳中和目标的过程中</a:t>
            </a:r>
            <a:r>
              <a:rPr lang="en-US" altLang="zh-CN" sz="2000" b="0" i="0">
                <a:solidFill>
                  <a:srgbClr val="000000"/>
                </a:solidFill>
                <a:latin typeface="微软雅黑" pitchFamily="34" charset="0"/>
                <a:ea typeface="微软雅黑" pitchFamily="34" charset="-122"/>
                <a:cs typeface="微软雅黑" pitchFamily="34" charset="-120"/>
              </a:rPr>
              <a:t>，公众可选择绿色出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行的方式</a:t>
            </a:r>
            <a:r>
              <a:rPr lang="en-US" altLang="zh-CN" sz="2000" b="0" i="0" dirty="0">
                <a:solidFill>
                  <a:srgbClr val="000000"/>
                </a:solidFill>
                <a:latin typeface="微软雅黑" pitchFamily="34" charset="0"/>
                <a:ea typeface="微软雅黑" pitchFamily="34" charset="-122"/>
                <a:cs typeface="微软雅黑" pitchFamily="34" charset="-120"/>
              </a:rPr>
              <a:t>，减少开车出行，从而减少二氧化碳排放，A正确；艰苦朴素</a:t>
            </a:r>
            <a:r>
              <a:rPr lang="en-US" altLang="zh-CN" sz="2000" b="0" i="0">
                <a:solidFill>
                  <a:srgbClr val="000000"/>
                </a:solidFill>
                <a:latin typeface="微软雅黑" pitchFamily="34" charset="0"/>
                <a:ea typeface="微软雅黑" pitchFamily="34" charset="-122"/>
                <a:cs typeface="微软雅黑" pitchFamily="34" charset="-120"/>
              </a:rPr>
              <a:t>，节衣缩食不符合国家发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展现状</a:t>
            </a:r>
            <a:r>
              <a:rPr lang="en-US" altLang="zh-CN" sz="2000" b="0" i="0" dirty="0">
                <a:solidFill>
                  <a:srgbClr val="000000"/>
                </a:solidFill>
                <a:latin typeface="微软雅黑" pitchFamily="34" charset="0"/>
                <a:ea typeface="微软雅黑" pitchFamily="34" charset="-122"/>
                <a:cs typeface="微软雅黑" pitchFamily="34" charset="-120"/>
              </a:rPr>
              <a:t>，B错误；用烘干机烘干衣服会增加电能消耗，不利于实现碳中和，C错误</a:t>
            </a:r>
            <a:r>
              <a:rPr lang="en-US" altLang="zh-CN" sz="2000" b="0" i="0">
                <a:solidFill>
                  <a:srgbClr val="000000"/>
                </a:solidFill>
                <a:latin typeface="微软雅黑" pitchFamily="34" charset="0"/>
                <a:ea typeface="微软雅黑" pitchFamily="34" charset="-122"/>
                <a:cs typeface="微软雅黑" pitchFamily="34" charset="-120"/>
              </a:rPr>
              <a:t>；家庭装修采用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环保材料并不会影响碳排放</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O_5_BD.81_1#8566599ff?pid=ae42fec80&amp;color=0,0,0&amp;vtp=1&amp;bt=1&amp;bbb=1&amp;hb=1"/>
          <p:cNvSpPr/>
          <p:nvPr/>
        </p:nvSpPr>
        <p:spPr>
          <a:xfrm>
            <a:off x="722376" y="972000"/>
            <a:ext cx="10753344" cy="2697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6.阅读材料，回答下列问题。（9分）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低碳经济是指在可持续发展理念指导下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通过技术创新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制度创新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产业转型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新能源开发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等多种手段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尽可能地减少煤炭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石油等高碳能源消耗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减少温室气体排放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达到经济社会发展</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与生态环境保护双赢的一种经济发展形态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发展低碳经济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一方面是积极承担环境保护责任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完成国家节能降耗指标的要求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另一方面</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是调整经济结构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提高能源利用效率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发展新兴工业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建设生态文明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O_6_BD.82_1#7ef0889da?pid=8566599ff&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（1）低碳经济主要针对的是哪种全球性环境问题？目前，美国、</a:t>
            </a:r>
            <a:r>
              <a:rPr lang="en-US" altLang="zh-CN" sz="2000" b="0" i="0">
                <a:solidFill>
                  <a:srgbClr val="000000"/>
                </a:solidFill>
                <a:latin typeface="微软雅黑" pitchFamily="34" charset="0"/>
                <a:ea typeface="微软雅黑" pitchFamily="34" charset="-122"/>
                <a:cs typeface="微软雅黑" pitchFamily="34" charset="-120"/>
              </a:rPr>
              <a:t>中国的CO</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排放量居世界前两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位</a:t>
            </a:r>
            <a:r>
              <a:rPr lang="en-US" altLang="zh-CN" sz="2000" b="0" i="0" dirty="0">
                <a:solidFill>
                  <a:srgbClr val="000000"/>
                </a:solidFill>
                <a:latin typeface="微软雅黑" pitchFamily="34" charset="0"/>
                <a:ea typeface="微软雅黑" pitchFamily="34" charset="-122"/>
                <a:cs typeface="微软雅黑" pitchFamily="34" charset="-120"/>
              </a:rPr>
              <a:t>，其主要原因是什么？（3分）</a:t>
            </a:r>
            <a:endParaRPr lang="en-US" altLang="zh-CN" sz="2000" dirty="0"/>
          </a:p>
        </p:txBody>
      </p:sp>
      <p:sp>
        <p:nvSpPr>
          <p:cNvPr id="3" name="QO_6_AN.83_1#7ef0889da?vop=1&amp;pid=8566599ff&amp;color=0,0,0&amp;vtp=1&amp;bbb=1&amp;hb=1"/>
          <p:cNvSpPr/>
          <p:nvPr/>
        </p:nvSpPr>
        <p:spPr>
          <a:xfrm>
            <a:off x="722376" y="1834203"/>
            <a:ext cx="10753344" cy="85598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全球变暖。原因：美国工业发达，对能源的消耗量大</a:t>
            </a:r>
            <a:r>
              <a:rPr lang="en-US" altLang="zh-CN" sz="2000" b="1" i="0">
                <a:solidFill>
                  <a:srgbClr val="00B050"/>
                </a:solidFill>
                <a:latin typeface="微软雅黑" pitchFamily="34" charset="0"/>
                <a:ea typeface="微软雅黑" pitchFamily="34" charset="-122"/>
                <a:cs typeface="微软雅黑" pitchFamily="34" charset="-120"/>
              </a:rPr>
              <a:t>，CO</a:t>
            </a:r>
            <a:r>
              <a:rPr lang="en-US" altLang="zh-CN" sz="2000" b="1" i="0">
                <a:solidFill>
                  <a:srgbClr val="00B050"/>
                </a:solidFill>
                <a:latin typeface="Times New Roman" pitchFamily="34" charset="0"/>
                <a:ea typeface="SimSun" pitchFamily="34" charset="-122"/>
                <a:cs typeface="Times New Roman" pitchFamily="34" charset="-120"/>
              </a:rPr>
              <a:t> </a:t>
            </a:r>
            <a:r>
              <a:rPr lang="en-US" altLang="zh-CN" sz="2000" b="1" i="0" baseline="-25000">
                <a:solidFill>
                  <a:srgbClr val="00B050"/>
                </a:solidFill>
                <a:latin typeface="Times New Roman" pitchFamily="34" charset="0"/>
                <a:ea typeface="微软雅黑" pitchFamily="34" charset="-122"/>
                <a:cs typeface="Times New Roman" pitchFamily="34" charset="-120"/>
              </a:rPr>
              <a:t>2</a:t>
            </a:r>
            <a:r>
              <a:rPr lang="en-US" altLang="zh-CN" sz="100" b="1" i="0" kern="0" spc="-99900">
                <a:solidFill>
                  <a:srgbClr val="FFFFFF"/>
                </a:solidFill>
                <a:latin typeface="微软雅黑" pitchFamily="34" charset="0"/>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排放量大</a:t>
            </a:r>
            <a:r>
              <a:rPr lang="en-US" altLang="zh-CN" sz="2000" b="1" i="0" dirty="0">
                <a:solidFill>
                  <a:srgbClr val="00B050"/>
                </a:solidFill>
                <a:latin typeface="微软雅黑" pitchFamily="34" charset="0"/>
                <a:ea typeface="微软雅黑" pitchFamily="34" charset="-122"/>
                <a:cs typeface="微软雅黑" pitchFamily="34" charset="-120"/>
              </a:rPr>
              <a:t>；</a:t>
            </a:r>
            <a:r>
              <a:rPr lang="en-US" altLang="zh-CN" sz="2000" b="1" i="0">
                <a:solidFill>
                  <a:srgbClr val="00B050"/>
                </a:solidFill>
                <a:latin typeface="微软雅黑" pitchFamily="34" charset="0"/>
                <a:ea typeface="微软雅黑" pitchFamily="34" charset="-122"/>
                <a:cs typeface="微软雅黑" pitchFamily="34" charset="-120"/>
              </a:rPr>
              <a:t>中国人口规模大，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能源消耗量大，CO</a:t>
            </a:r>
            <a:r>
              <a:rPr lang="en-US" altLang="zh-CN" sz="2000" b="1" i="0">
                <a:solidFill>
                  <a:srgbClr val="00B050"/>
                </a:solidFill>
                <a:latin typeface="Times New Roman" pitchFamily="34" charset="0"/>
                <a:ea typeface="SimSun" pitchFamily="34" charset="-122"/>
                <a:cs typeface="Times New Roman" pitchFamily="34" charset="-120"/>
              </a:rPr>
              <a:t> </a:t>
            </a:r>
            <a:r>
              <a:rPr lang="en-US" altLang="zh-CN" sz="2000" b="1" i="0" baseline="-25000">
                <a:solidFill>
                  <a:srgbClr val="00B050"/>
                </a:solidFill>
                <a:latin typeface="Times New Roman" pitchFamily="34" charset="0"/>
                <a:ea typeface="微软雅黑" pitchFamily="34" charset="-122"/>
                <a:cs typeface="Times New Roman" pitchFamily="34" charset="-120"/>
              </a:rPr>
              <a:t>2</a:t>
            </a:r>
            <a:r>
              <a:rPr lang="en-US" altLang="zh-CN" sz="100" b="1" i="0" kern="0" spc="-99900">
                <a:solidFill>
                  <a:srgbClr val="FFFFFF"/>
                </a:solidFill>
                <a:latin typeface="微软雅黑" pitchFamily="34" charset="0"/>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排放量大</a:t>
            </a:r>
            <a:r>
              <a:rPr lang="en-US" altLang="zh-CN" sz="2000" b="1" i="0" dirty="0">
                <a:solidFill>
                  <a:srgbClr val="00B050"/>
                </a:solidFill>
                <a:latin typeface="微软雅黑" pitchFamily="34" charset="0"/>
                <a:ea typeface="微软雅黑" pitchFamily="34" charset="-122"/>
                <a:cs typeface="微软雅黑" pitchFamily="34" charset="-120"/>
              </a:rPr>
              <a:t>。（3分）</a:t>
            </a:r>
            <a:endParaRPr lang="en-US" altLang="zh-CN" sz="2000" dirty="0"/>
          </a:p>
        </p:txBody>
      </p:sp>
      <p:sp>
        <p:nvSpPr>
          <p:cNvPr id="4" name="QO_6_AS.84_1#7ef0889da?vop=1&amp;pid=8566599ff&amp;color=0,0,0&amp;vtp=1&amp;bbb=1&amp;hb=1"/>
          <p:cNvSpPr/>
          <p:nvPr/>
        </p:nvSpPr>
        <p:spPr>
          <a:xfrm>
            <a:off x="722376" y="2700978"/>
            <a:ext cx="10753344" cy="132588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本题考查环境问题及碳排放量高的原因。低碳经济主要针对全球变暖问题。目前，</a:t>
            </a:r>
            <a:r>
              <a:rPr lang="en-US" altLang="zh-CN" sz="2000" b="0" i="0">
                <a:solidFill>
                  <a:srgbClr val="000000"/>
                </a:solidFill>
                <a:latin typeface="微软雅黑" pitchFamily="34" charset="0"/>
                <a:ea typeface="微软雅黑" pitchFamily="34" charset="-122"/>
                <a:cs typeface="微软雅黑" pitchFamily="34" charset="-120"/>
              </a:rPr>
              <a:t>美国、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中国的CO</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排放量居世界前两位</a:t>
            </a:r>
            <a:r>
              <a:rPr lang="en-US" altLang="zh-CN" sz="2000" b="0" i="0" dirty="0">
                <a:solidFill>
                  <a:srgbClr val="000000"/>
                </a:solidFill>
                <a:latin typeface="微软雅黑" pitchFamily="34" charset="0"/>
                <a:ea typeface="微软雅黑" pitchFamily="34" charset="-122"/>
                <a:cs typeface="微软雅黑" pitchFamily="34" charset="-120"/>
              </a:rPr>
              <a:t>，但主要原因存在差别。</a:t>
            </a:r>
            <a:r>
              <a:rPr lang="en-US" altLang="zh-CN" sz="2000" b="0" i="0">
                <a:solidFill>
                  <a:srgbClr val="000000"/>
                </a:solidFill>
                <a:latin typeface="微软雅黑" pitchFamily="34" charset="0"/>
                <a:ea typeface="微软雅黑" pitchFamily="34" charset="-122"/>
                <a:cs typeface="微软雅黑" pitchFamily="34" charset="-120"/>
              </a:rPr>
              <a:t>美国CO</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排放量大主要原因是美国工业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发达</a:t>
            </a:r>
            <a:r>
              <a:rPr lang="en-US" altLang="zh-CN" sz="2000" b="0" i="0" dirty="0">
                <a:solidFill>
                  <a:srgbClr val="000000"/>
                </a:solidFill>
                <a:latin typeface="微软雅黑" pitchFamily="34" charset="0"/>
                <a:ea typeface="微软雅黑" pitchFamily="34" charset="-122"/>
                <a:cs typeface="微软雅黑" pitchFamily="34" charset="-120"/>
              </a:rPr>
              <a:t>，对能源的消耗量大。</a:t>
            </a:r>
            <a:r>
              <a:rPr lang="en-US" altLang="zh-CN" sz="2000" b="0" i="0">
                <a:solidFill>
                  <a:srgbClr val="000000"/>
                </a:solidFill>
                <a:latin typeface="微软雅黑" pitchFamily="34" charset="0"/>
                <a:ea typeface="微软雅黑" pitchFamily="34" charset="-122"/>
                <a:cs typeface="微软雅黑" pitchFamily="34" charset="-120"/>
              </a:rPr>
              <a:t>中国CO</a:t>
            </a:r>
            <a:r>
              <a:rPr lang="en-US" altLang="zh-CN" sz="2000" b="0" i="0">
                <a:solidFill>
                  <a:srgbClr val="000000"/>
                </a:solidFill>
                <a:latin typeface="Times New Roman" pitchFamily="34" charset="0"/>
                <a:ea typeface="SimSun" pitchFamily="34" charset="-122"/>
                <a:cs typeface="Times New Roman" pitchFamily="34" charset="-120"/>
              </a:rPr>
              <a:t> </a:t>
            </a:r>
            <a:r>
              <a:rPr lang="en-US" altLang="zh-CN" sz="2000" b="0" i="0" baseline="-25000">
                <a:solidFill>
                  <a:srgbClr val="000000"/>
                </a:solidFill>
                <a:latin typeface="Times New Roman" pitchFamily="34" charset="0"/>
                <a:ea typeface="微软雅黑" pitchFamily="34" charset="-122"/>
                <a:cs typeface="Times New Roman" pitchFamily="34" charset="-120"/>
              </a:rPr>
              <a:t>2</a:t>
            </a:r>
            <a:r>
              <a:rPr lang="en-US" altLang="zh-CN" sz="100" b="0" i="0" kern="0" spc="-9990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排放量大是因为中国人口规模大</a:t>
            </a:r>
            <a:r>
              <a:rPr lang="en-US" altLang="zh-CN" sz="2000" b="0" i="0" dirty="0">
                <a:solidFill>
                  <a:srgbClr val="000000"/>
                </a:solidFill>
                <a:latin typeface="微软雅黑" pitchFamily="34" charset="0"/>
                <a:ea typeface="微软雅黑" pitchFamily="34" charset="-122"/>
                <a:cs typeface="微软雅黑" pitchFamily="34" charset="-120"/>
              </a:rPr>
              <a:t>，能源消耗量大。</a:t>
            </a:r>
            <a:r>
              <a:rPr lang="en-US" altLang="zh-CN" sz="2000" b="1" i="0" dirty="0">
                <a:solidFill>
                  <a:srgbClr val="000000"/>
                </a:solidFill>
                <a:latin typeface="微软雅黑" pitchFamily="34" charset="0"/>
                <a:ea typeface="微软雅黑" pitchFamily="34" charset="-122"/>
                <a:cs typeface="微软雅黑"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O_6_BD.85_1#4b90f9ba6?pid=8566599ff&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（2）举例说明我国在节能减排、发展低碳经济方面可采取的有效措施。（4分）</a:t>
            </a:r>
            <a:endParaRPr lang="en-US" altLang="zh-CN" sz="2000" dirty="0"/>
          </a:p>
        </p:txBody>
      </p:sp>
      <p:sp>
        <p:nvSpPr>
          <p:cNvPr id="3" name="QO_6_AN.86_1#4b90f9ba6?vop=1&amp;pid=8566599ff&amp;color=0,0,0&amp;vtp=1&amp;bbb=1&amp;hb=1"/>
          <p:cNvSpPr/>
          <p:nvPr/>
        </p:nvSpPr>
        <p:spPr>
          <a:xfrm>
            <a:off x="722376" y="143516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调整能源消费结构，开发利用新能源，如太阳能、地热能、风能等清洁能源</a:t>
            </a:r>
            <a:r>
              <a:rPr lang="en-US" altLang="zh-CN" sz="2000" b="1" i="0">
                <a:solidFill>
                  <a:srgbClr val="00B050"/>
                </a:solidFill>
                <a:latin typeface="微软雅黑" pitchFamily="34" charset="0"/>
                <a:ea typeface="微软雅黑" pitchFamily="34" charset="-122"/>
                <a:cs typeface="微软雅黑" pitchFamily="34" charset="-120"/>
              </a:rPr>
              <a:t>；加快产业升</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级</a:t>
            </a:r>
            <a:r>
              <a:rPr lang="en-US" altLang="zh-CN" sz="2000" b="1" i="0" dirty="0">
                <a:solidFill>
                  <a:srgbClr val="00B050"/>
                </a:solidFill>
                <a:latin typeface="微软雅黑" pitchFamily="34" charset="0"/>
                <a:ea typeface="微软雅黑" pitchFamily="34" charset="-122"/>
                <a:cs typeface="微软雅黑" pitchFamily="34" charset="-120"/>
              </a:rPr>
              <a:t>（发展新兴工业和第三产业），促进高耗能产业的转型升级；发展循环经济，</a:t>
            </a:r>
            <a:r>
              <a:rPr lang="en-US" altLang="zh-CN" sz="2000" b="1" i="0">
                <a:solidFill>
                  <a:srgbClr val="00B050"/>
                </a:solidFill>
                <a:latin typeface="微软雅黑" pitchFamily="34" charset="0"/>
                <a:ea typeface="微软雅黑" pitchFamily="34" charset="-122"/>
                <a:cs typeface="微软雅黑" pitchFamily="34" charset="-120"/>
              </a:rPr>
              <a:t>进行清洁生产；</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发展科技</a:t>
            </a:r>
            <a:r>
              <a:rPr lang="en-US" altLang="zh-CN" sz="2000" b="1" i="0" dirty="0">
                <a:solidFill>
                  <a:srgbClr val="00B050"/>
                </a:solidFill>
                <a:latin typeface="微软雅黑" pitchFamily="34" charset="0"/>
                <a:ea typeface="微软雅黑" pitchFamily="34" charset="-122"/>
                <a:cs typeface="微软雅黑" pitchFamily="34" charset="-120"/>
              </a:rPr>
              <a:t>，提高能源利用率；倡导低碳的生活方式；广泛开展植树造林，</a:t>
            </a:r>
            <a:r>
              <a:rPr lang="en-US" altLang="zh-CN" sz="2000" b="1" i="0">
                <a:solidFill>
                  <a:srgbClr val="00B050"/>
                </a:solidFill>
                <a:latin typeface="微软雅黑" pitchFamily="34" charset="0"/>
                <a:ea typeface="微软雅黑" pitchFamily="34" charset="-122"/>
                <a:cs typeface="微软雅黑" pitchFamily="34" charset="-120"/>
              </a:rPr>
              <a:t>增加森林面积等。</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任答四点得4分）</a:t>
            </a:r>
            <a:endParaRPr lang="en-US" altLang="zh-CN" sz="2000" dirty="0"/>
          </a:p>
        </p:txBody>
      </p:sp>
      <p:sp>
        <p:nvSpPr>
          <p:cNvPr id="4" name="QO_6_AS.87_1#4b90f9ba6?vop=1&amp;pid=8566599ff&amp;color=0,0,0&amp;vtp=1&amp;bbb=1&amp;hb=1"/>
          <p:cNvSpPr/>
          <p:nvPr/>
        </p:nvSpPr>
        <p:spPr>
          <a:xfrm>
            <a:off x="722376" y="330016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本题考查降低碳排放的措施。结合我国国情，分析我国发展低碳经济可采取的措施</a:t>
            </a:r>
            <a:r>
              <a:rPr lang="en-US" altLang="zh-CN" sz="2000" b="0" i="0">
                <a:solidFill>
                  <a:srgbClr val="000000"/>
                </a:solidFill>
                <a:latin typeface="微软雅黑" pitchFamily="34" charset="0"/>
                <a:ea typeface="微软雅黑" pitchFamily="34" charset="-122"/>
                <a:cs typeface="微软雅黑" pitchFamily="34" charset="-120"/>
              </a:rPr>
              <a:t>。我国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能源结构有待调整</a:t>
            </a:r>
            <a:r>
              <a:rPr lang="en-US" altLang="zh-CN" sz="2000" b="0" i="0" dirty="0">
                <a:solidFill>
                  <a:srgbClr val="000000"/>
                </a:solidFill>
                <a:latin typeface="微软雅黑" pitchFamily="34" charset="0"/>
                <a:ea typeface="微软雅黑" pitchFamily="34" charset="-122"/>
                <a:cs typeface="微软雅黑" pitchFamily="34" charset="-120"/>
              </a:rPr>
              <a:t>，可以积极开发利用新能源、清洁能源，如太阳能、风能、地热能等</a:t>
            </a:r>
            <a:r>
              <a:rPr lang="en-US" altLang="zh-CN" sz="2000" b="0" i="0">
                <a:solidFill>
                  <a:srgbClr val="000000"/>
                </a:solidFill>
                <a:latin typeface="微软雅黑" pitchFamily="34" charset="0"/>
                <a:ea typeface="微软雅黑" pitchFamily="34" charset="-122"/>
                <a:cs typeface="微软雅黑" pitchFamily="34" charset="-120"/>
              </a:rPr>
              <a:t>。积极发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展新兴工业和第三产业</a:t>
            </a:r>
            <a:r>
              <a:rPr lang="en-US" altLang="zh-CN" sz="2000" b="0" i="0" dirty="0">
                <a:solidFill>
                  <a:srgbClr val="000000"/>
                </a:solidFill>
                <a:latin typeface="微软雅黑" pitchFamily="34" charset="0"/>
                <a:ea typeface="微软雅黑" pitchFamily="34" charset="-122"/>
                <a:cs typeface="微软雅黑" pitchFamily="34" charset="-120"/>
              </a:rPr>
              <a:t>，促进高耗能产业的转型。立足长远，发展循环经济，进行清洁生产</a:t>
            </a:r>
            <a:r>
              <a:rPr lang="en-US" altLang="zh-CN" sz="2000" b="0" i="0">
                <a:solidFill>
                  <a:srgbClr val="000000"/>
                </a:solidFill>
                <a:latin typeface="微软雅黑" pitchFamily="34" charset="0"/>
                <a:ea typeface="微软雅黑" pitchFamily="34" charset="-122"/>
                <a:cs typeface="微软雅黑" pitchFamily="34" charset="-120"/>
              </a:rPr>
              <a:t>。积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极发展科技</a:t>
            </a:r>
            <a:r>
              <a:rPr lang="en-US" altLang="zh-CN" sz="2000" b="0" i="0" dirty="0">
                <a:solidFill>
                  <a:srgbClr val="000000"/>
                </a:solidFill>
                <a:latin typeface="微软雅黑" pitchFamily="34" charset="0"/>
                <a:ea typeface="微软雅黑" pitchFamily="34" charset="-122"/>
                <a:cs typeface="微软雅黑" pitchFamily="34" charset="-120"/>
              </a:rPr>
              <a:t>，提高能源利用率，减少能源浪费。倡导低碳的生活方式，广泛开展植树造林</a:t>
            </a:r>
            <a:r>
              <a:rPr lang="en-US" altLang="zh-CN" sz="2000" b="0" i="0">
                <a:solidFill>
                  <a:srgbClr val="000000"/>
                </a:solidFill>
                <a:latin typeface="微软雅黑" pitchFamily="34" charset="0"/>
                <a:ea typeface="微软雅黑" pitchFamily="34" charset="-122"/>
                <a:cs typeface="微软雅黑" pitchFamily="34" charset="-120"/>
              </a:rPr>
              <a:t>，增加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森林面积等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O_6_BD.88_1#76e3f4607?pid=8566599ff&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（3）列举两条为应对该全球性环境问题，我国可与其他国家开展合作的领域。（2分）</a:t>
            </a:r>
            <a:endParaRPr lang="en-US" altLang="zh-CN" sz="2000" dirty="0"/>
          </a:p>
        </p:txBody>
      </p:sp>
      <p:sp>
        <p:nvSpPr>
          <p:cNvPr id="3" name="QO_6_AN.89_1#76e3f4607?vop=1&amp;pid=8566599ff&amp;color=0,0,0&amp;vtp=1&amp;bbb=1"/>
          <p:cNvSpPr/>
          <p:nvPr/>
        </p:nvSpPr>
        <p:spPr>
          <a:xfrm>
            <a:off x="722376" y="143313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气象卫星监测领域；新能源开发利用领域等。（2分）</a:t>
            </a:r>
            <a:endParaRPr lang="en-US" altLang="zh-CN" sz="2000" dirty="0"/>
          </a:p>
        </p:txBody>
      </p:sp>
      <p:sp>
        <p:nvSpPr>
          <p:cNvPr id="4" name="QO_6_AS.90_1#76e3f4607?vop=1&amp;pid=8566599ff&amp;color=0,0,0&amp;vtp=1&amp;bbb=1&amp;hb=1"/>
          <p:cNvSpPr/>
          <p:nvPr/>
        </p:nvSpPr>
        <p:spPr>
          <a:xfrm>
            <a:off x="722376" y="1941645"/>
            <a:ext cx="10753344" cy="907034"/>
          </a:xfrm>
          <a:prstGeom prst="rect">
            <a:avLst/>
          </a:prstGeom>
          <a:noFill/>
          <a:ln/>
        </p:spPr>
        <p:txBody>
          <a:bodyPr wrap="none" lIns="0" tIns="0" rIns="0" bIns="0" rtlCol="0" anchor="t"/>
          <a:lstStyle/>
          <a:p>
            <a:pPr algn="l" latinLnBrk="1">
              <a:lnSpc>
                <a:spcPts val="40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本题考查国际合作的领域。为应对全球变暖，</a:t>
            </a:r>
            <a:r>
              <a:rPr lang="en-US" altLang="zh-CN" sz="2000" b="0" i="0" spc="-50">
                <a:solidFill>
                  <a:srgbClr val="000000"/>
                </a:solidFill>
                <a:latin typeface="微软雅黑" pitchFamily="34" charset="0"/>
                <a:ea typeface="微软雅黑" pitchFamily="34" charset="-122"/>
                <a:cs typeface="微软雅黑" pitchFamily="34" charset="-120"/>
              </a:rPr>
              <a:t>我国与其他国家合作的领域主要从气象监测、</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低碳减排等方面说明</a:t>
            </a:r>
            <a:r>
              <a:rPr lang="en-US" altLang="zh-CN" sz="2000" b="0" i="0" spc="-50" dirty="0">
                <a:solidFill>
                  <a:srgbClr val="000000"/>
                </a:solidFill>
                <a:latin typeface="微软雅黑" pitchFamily="34" charset="0"/>
                <a:ea typeface="微软雅黑" pitchFamily="34" charset="-122"/>
                <a:cs typeface="微软雅黑" pitchFamily="34" charset="-120"/>
              </a:rPr>
              <a:t>，如在气象卫星监测领域和新能源开发利用领域展开国际合作。</a:t>
            </a:r>
            <a:r>
              <a:rPr lang="en-US" altLang="zh-CN" sz="2000" b="1" i="0" spc="-50" dirty="0">
                <a:solidFill>
                  <a:srgbClr val="000000"/>
                </a:solidFill>
                <a:latin typeface="微软雅黑" pitchFamily="34" charset="0"/>
                <a:ea typeface="微软雅黑" pitchFamily="34" charset="-122"/>
                <a:cs typeface="微软雅黑" pitchFamily="34" charset="-120"/>
              </a:rPr>
              <a:t>【特征分析类】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C_4#6e3558edb.fixed?pid=3b0a1fd1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6e3558edb.fixed?pid=3b0a1fd15&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第一节综合训练</a:t>
            </a:r>
            <a:endParaRPr lang="en-US" altLang="zh-CN" sz="4400" dirty="0"/>
          </a:p>
        </p:txBody>
      </p:sp>
      <p:pic>
        <p:nvPicPr>
          <p:cNvPr id="4" name="C_4#6e3558edb.fixed?pid=3b0a1fd1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6e3558edb.fixed?pid=3b0a1fd1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pic>
        <p:nvPicPr>
          <p:cNvPr id="2" name="QM_5_BD.91_1#b00390c10?htil=3&amp;pid=6e3558ed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21718" y="1026864"/>
            <a:ext cx="333756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91_2#b00390c10?htil=3&amp;pid=6e3558edb&amp;color=0,0,0&amp;vtp=1&amp;bt=1&amp;bbb=1&amp;hb=1&amp;hs=1"/>
          <p:cNvSpPr/>
          <p:nvPr/>
        </p:nvSpPr>
        <p:spPr>
          <a:xfrm>
            <a:off x="722376" y="972000"/>
            <a:ext cx="727862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21</a:t>
            </a:r>
            <a:r>
              <a:rPr lang="en-US" altLang="zh-CN" sz="2000" b="0" i="0" dirty="0">
                <a:solidFill>
                  <a:srgbClr val="000000"/>
                </a:solidFill>
                <a:latin typeface="微软雅黑" pitchFamily="34" charset="0"/>
                <a:ea typeface="楷体" pitchFamily="34" charset="-122"/>
                <a:cs typeface="微软雅黑" pitchFamily="34" charset="-120"/>
              </a:rPr>
              <a:t>世纪以来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图瓦卢政府多次公开表示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他们对抗海平面上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升的努力已经失败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计划举国搬迁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呼吁世界各国接纳图瓦卢的</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环境难民</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sp>
        <p:nvSpPr>
          <p:cNvPr id="4" name="QC_6_BD.92_1#e14edf1af?htil=3&amp;pid=b00390c10&amp;color=0,0,0&amp;vtp=1&amp;bbb=1&amp;hs=1"/>
          <p:cNvSpPr/>
          <p:nvPr/>
        </p:nvSpPr>
        <p:spPr>
          <a:xfrm>
            <a:off x="722376" y="2326455"/>
            <a:ext cx="727862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1.使图瓦卢成为第一个“环境难民国”</a:t>
            </a:r>
            <a:r>
              <a:rPr lang="en-US" altLang="zh-CN" sz="2000" b="0" i="0">
                <a:solidFill>
                  <a:srgbClr val="000000"/>
                </a:solidFill>
                <a:latin typeface="微软雅黑" pitchFamily="34" charset="0"/>
                <a:ea typeface="微软雅黑" pitchFamily="34" charset="-122"/>
                <a:cs typeface="微软雅黑" pitchFamily="34" charset="-120"/>
              </a:rPr>
              <a:t>的根本原因是(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93_1#e14edf1af.bracket?pid=b00390c10&amp;color=0,0,0&amp;vpa=21&amp;vtp=1"/>
          <p:cNvSpPr/>
          <p:nvPr/>
        </p:nvSpPr>
        <p:spPr>
          <a:xfrm>
            <a:off x="6721539"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92_2#e14edf1af.choices?htil=3&amp;pid=b00390c10&amp;color=0,0,0&amp;vtp=1&amp;bbb=1&amp;hs=1"/>
          <p:cNvSpPr/>
          <p:nvPr/>
        </p:nvSpPr>
        <p:spPr>
          <a:xfrm>
            <a:off x="722376" y="27836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.冰川融化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B.全球变暖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C.海水膨胀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.地面下沉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M_6_BD.5_1#31a8adcd7?pid=ab5ed7a1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研究发现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广东省</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月的降水和气温在空间变化上具有相当的同步性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时间上有明显的年代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际变化特征</a:t>
            </a:r>
            <a:r>
              <a:rPr lang="en-US" altLang="zh-CN" sz="2000" b="0" i="0" dirty="0">
                <a:solidFill>
                  <a:srgbClr val="000000"/>
                </a:solidFill>
                <a:latin typeface="Times New Roman" pitchFamily="34" charset="0"/>
                <a:ea typeface="KaiTi" pitchFamily="34" charset="-122"/>
                <a:cs typeface="Times New Roman" pitchFamily="34" charset="-120"/>
              </a:rPr>
              <a:t>。1961—1981</a:t>
            </a:r>
            <a:r>
              <a:rPr lang="en-US" altLang="zh-CN" sz="2000" b="0" i="0" dirty="0">
                <a:solidFill>
                  <a:srgbClr val="000000"/>
                </a:solidFill>
                <a:latin typeface="微软雅黑" pitchFamily="34" charset="0"/>
                <a:ea typeface="楷体" pitchFamily="34" charset="-122"/>
                <a:cs typeface="微软雅黑" pitchFamily="34" charset="-120"/>
              </a:rPr>
              <a:t>年和</a:t>
            </a:r>
            <a:r>
              <a:rPr lang="en-US" altLang="zh-CN" sz="2000" b="0" i="0" dirty="0">
                <a:solidFill>
                  <a:srgbClr val="000000"/>
                </a:solidFill>
                <a:latin typeface="Times New Roman" pitchFamily="34" charset="0"/>
                <a:ea typeface="KaiTi" pitchFamily="34" charset="-122"/>
                <a:cs typeface="Times New Roman" pitchFamily="34" charset="-120"/>
              </a:rPr>
              <a:t>1999—2019</a:t>
            </a:r>
            <a:r>
              <a:rPr lang="en-US" altLang="zh-CN" sz="2000" b="0" i="0" dirty="0">
                <a:solidFill>
                  <a:srgbClr val="000000"/>
                </a:solidFill>
                <a:latin typeface="微软雅黑" pitchFamily="34" charset="0"/>
                <a:ea typeface="楷体" pitchFamily="34" charset="-122"/>
                <a:cs typeface="微软雅黑" pitchFamily="34" charset="-120"/>
              </a:rPr>
              <a:t>年两个年代际为主要的降水偏少时段</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其中第一时段</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1961—1981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降水偏少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气温偏低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第二时段</a:t>
            </a:r>
            <a:r>
              <a:rPr lang="en-US" altLang="zh-CN" sz="2000" b="0" i="0" dirty="0">
                <a:solidFill>
                  <a:srgbClr val="000000"/>
                </a:solidFill>
                <a:latin typeface="Times New Roman" pitchFamily="34" charset="0"/>
                <a:ea typeface="KaiTi" pitchFamily="34" charset="-122"/>
                <a:cs typeface="Times New Roman" pitchFamily="34" charset="-120"/>
              </a:rPr>
              <a:t>（1999—2019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降水偏少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气温偏高</a:t>
            </a:r>
            <a:r>
              <a:rPr lang="en-US" altLang="zh-CN" sz="2000" b="0" i="0">
                <a:solidFill>
                  <a:srgbClr val="000000"/>
                </a:solidFill>
                <a:latin typeface="Times New Roman" pitchFamily="34" charset="0"/>
                <a:ea typeface="KaiTi" pitchFamily="34" charset="-122"/>
                <a:cs typeface="Times New Roman" pitchFamily="34" charset="-120"/>
              </a:rPr>
              <a:t>。据此</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7_BD.6_1#bef8267c5?pid=31a8adcd7&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2.由第一时段到第二时段，广东省2</a:t>
            </a:r>
            <a:r>
              <a:rPr lang="en-US" altLang="zh-CN" sz="2000" b="0" i="0">
                <a:solidFill>
                  <a:srgbClr val="000000"/>
                </a:solidFill>
                <a:latin typeface="微软雅黑" pitchFamily="34" charset="0"/>
                <a:ea typeface="微软雅黑" pitchFamily="34" charset="-122"/>
                <a:cs typeface="微软雅黑" pitchFamily="34" charset="-120"/>
              </a:rPr>
              <a:t>月气候变化为(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7_1#bef8267c5.bracket?pid=31a8adcd7&amp;color=0,0,0&amp;vpa=2&amp;vtp=1"/>
          <p:cNvSpPr/>
          <p:nvPr/>
        </p:nvSpPr>
        <p:spPr>
          <a:xfrm>
            <a:off x="6350064"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7_BD.6_2#bef8267c5.choices?pid=31a8adcd7&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.由暖干向冷干转变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B.由冷湿向暖湿转变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C.由冷干向暖湿转变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.由冷干向暖干转变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6_AS.94_1#e14edf1af?vop=1&amp;pid=b00390c10&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本题考查全球变暖的影响。由于全球变暖，海平面上升，图瓦卢国土将被海水淹没</a:t>
            </a:r>
            <a:r>
              <a:rPr lang="en-US" altLang="zh-CN" sz="2000" b="0" i="0">
                <a:solidFill>
                  <a:srgbClr val="000000"/>
                </a:solidFill>
                <a:latin typeface="微软雅黑" pitchFamily="34" charset="0"/>
                <a:ea typeface="微软雅黑" pitchFamily="34" charset="-122"/>
                <a:cs typeface="微软雅黑" pitchFamily="34" charset="-120"/>
              </a:rPr>
              <a:t>，成为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第一个</a:t>
            </a:r>
            <a:r>
              <a:rPr lang="en-US" altLang="zh-CN" sz="2000" b="0" i="0" dirty="0">
                <a:solidFill>
                  <a:srgbClr val="000000"/>
                </a:solidFill>
                <a:latin typeface="微软雅黑" pitchFamily="34" charset="0"/>
                <a:ea typeface="微软雅黑" pitchFamily="34" charset="-122"/>
                <a:cs typeface="微软雅黑" pitchFamily="34" charset="-120"/>
              </a:rPr>
              <a:t>“环境难民国”，B正确；冰川融化不是根本原因，A错误；海水膨胀的影响很小，C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材料中并未表明图瓦卢有地面下沉的问题</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6_BD.95_1#999e1611a?pid=b00390c1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2.为避免此类灾难的发生，国际社会正在采取减缓和适应措施，</a:t>
            </a:r>
            <a:r>
              <a:rPr lang="en-US" altLang="zh-CN" sz="2000" b="0" i="0">
                <a:solidFill>
                  <a:srgbClr val="000000"/>
                </a:solidFill>
                <a:latin typeface="微软雅黑" pitchFamily="34" charset="0"/>
                <a:ea typeface="微软雅黑" pitchFamily="34" charset="-122"/>
                <a:cs typeface="微软雅黑" pitchFamily="34" charset="-120"/>
              </a:rPr>
              <a:t>以下属于适应措施的是(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6_1#999e1611a.bracket?pid=b00390c10&amp;color=0,0,0&amp;vpa=22&amp;vtp=1"/>
          <p:cNvSpPr/>
          <p:nvPr/>
        </p:nvSpPr>
        <p:spPr>
          <a:xfrm>
            <a:off x="1053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95_2#999e1611a?pid=b00390c10&amp;color=0,0,0&amp;vtp=1&amp;bbb=1"/>
          <p:cNvSpPr/>
          <p:nvPr/>
        </p:nvSpPr>
        <p:spPr>
          <a:xfrm>
            <a:off x="722376" y="1436497"/>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①降低能耗</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②建设抵御水旱灾害的水利工程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植树造林</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④开展灾害保险业务</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征收碳税</a:t>
            </a:r>
            <a:endParaRPr lang="en-US" altLang="zh-CN" sz="2000" dirty="0"/>
          </a:p>
        </p:txBody>
      </p:sp>
      <p:sp>
        <p:nvSpPr>
          <p:cNvPr id="5" name="QC_6_BD.95_3#999e1611a.choices?pid=b00390c10&amp;color=0,0,0&amp;vtp=1&amp;bbb=1"/>
          <p:cNvSpPr/>
          <p:nvPr/>
        </p:nvSpPr>
        <p:spPr>
          <a:xfrm>
            <a:off x="722376" y="2815209"/>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6_AS.97_1#999e1611a?vop=1&amp;pid=b00390c10&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本题考查预防全球变暖的措施。由上题分析可知图瓦卢成为“环境难民</a:t>
            </a:r>
            <a:r>
              <a:rPr lang="en-US" altLang="zh-CN" sz="2000" b="0" i="0">
                <a:solidFill>
                  <a:srgbClr val="000000"/>
                </a:solidFill>
                <a:latin typeface="微软雅黑" pitchFamily="34" charset="0"/>
                <a:ea typeface="微软雅黑" pitchFamily="34" charset="-122"/>
                <a:cs typeface="微软雅黑" pitchFamily="34" charset="-120"/>
              </a:rPr>
              <a:t>”的根本原因是全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球变暖</a:t>
            </a:r>
            <a:r>
              <a:rPr lang="en-US" altLang="zh-CN" sz="2000" b="0" i="0" dirty="0">
                <a:solidFill>
                  <a:srgbClr val="000000"/>
                </a:solidFill>
                <a:latin typeface="微软雅黑" pitchFamily="34" charset="0"/>
                <a:ea typeface="微软雅黑" pitchFamily="34" charset="-122"/>
                <a:cs typeface="微软雅黑" pitchFamily="34" charset="-120"/>
              </a:rPr>
              <a:t>，降低能耗、植树造林、征收碳税等有利于减少温室气体浓度，缓解全球变暖</a:t>
            </a:r>
            <a:r>
              <a:rPr lang="en-US" altLang="zh-CN" sz="2000" b="0" i="0">
                <a:solidFill>
                  <a:srgbClr val="000000"/>
                </a:solidFill>
                <a:latin typeface="微软雅黑" pitchFamily="34" charset="0"/>
                <a:ea typeface="微软雅黑" pitchFamily="34" charset="-122"/>
                <a:cs typeface="微软雅黑" pitchFamily="34" charset="-120"/>
              </a:rPr>
              <a:t>，属于减缓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措施</a:t>
            </a:r>
            <a:r>
              <a:rPr lang="en-US" altLang="zh-CN" sz="2000" b="0" i="0" dirty="0">
                <a:solidFill>
                  <a:srgbClr val="000000"/>
                </a:solidFill>
                <a:latin typeface="微软雅黑" pitchFamily="34" charset="0"/>
                <a:ea typeface="微软雅黑" pitchFamily="34" charset="-122"/>
                <a:cs typeface="微软雅黑" pitchFamily="34" charset="-120"/>
              </a:rPr>
              <a:t>；建设抵御水旱灾害的水利工程、开展灾害保险业务不能减缓全球变暖，属于适应措施</a:t>
            </a:r>
            <a:r>
              <a:rPr lang="en-US" altLang="zh-CN" sz="2000" b="0" i="0">
                <a:solidFill>
                  <a:srgbClr val="000000"/>
                </a:solidFill>
                <a:latin typeface="微软雅黑" pitchFamily="34" charset="0"/>
                <a:ea typeface="微软雅黑" pitchFamily="34" charset="-122"/>
                <a:cs typeface="微软雅黑" pitchFamily="34" charset="-120"/>
              </a:rPr>
              <a:t>，②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5_BD.98_1#cf5450db9?pid=6e3558ed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[湖北荆州2024高二月考改编]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热浪指天气持续过度炎热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可致人死亡的极端天气现象</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3</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印度进入了创纪录的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炙烤期</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16</a:t>
                </a:r>
                <a:r>
                  <a:rPr lang="en-US" altLang="zh-CN" sz="2000" b="0" i="0" dirty="0">
                    <a:solidFill>
                      <a:srgbClr val="000000"/>
                    </a:solidFill>
                    <a:latin typeface="微软雅黑" pitchFamily="34" charset="0"/>
                    <a:ea typeface="楷体" pitchFamily="34" charset="-122"/>
                    <a:cs typeface="微软雅黑" pitchFamily="34" charset="-120"/>
                  </a:rPr>
                  <a:t>日新德里市气温直逼</a:t>
                </a:r>
                <a:r>
                  <a:rPr lang="en-US" altLang="zh-CN" sz="2000" b="0" i="0" dirty="0">
                    <a:solidFill>
                      <a:srgbClr val="000000"/>
                    </a:solidFill>
                    <a:latin typeface="Times New Roman" pitchFamily="34" charset="0"/>
                    <a:ea typeface="KaiTi" pitchFamily="34" charset="-122"/>
                    <a:cs typeface="Times New Roman" pitchFamily="34" charset="-120"/>
                  </a:rPr>
                  <a:t>50</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4—5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法国超过</a:t>
                </a:r>
                <a:r>
                  <a:rPr lang="en-US" altLang="zh-CN" sz="2000" b="0" i="0">
                    <a:solidFill>
                      <a:srgbClr val="000000"/>
                    </a:solidFill>
                    <a:latin typeface="Times New Roman" pitchFamily="34" charset="0"/>
                    <a:ea typeface="KaiTi" pitchFamily="34" charset="-122"/>
                    <a:cs typeface="Times New Roman" pitchFamily="34" charset="-120"/>
                  </a:rPr>
                  <a:t>2</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的地区气温较往年偏高了</a:t>
                </a:r>
                <a:r>
                  <a:rPr lang="en-US" altLang="zh-CN" sz="2000" b="0" i="0" dirty="0">
                    <a:solidFill>
                      <a:srgbClr val="000000"/>
                    </a:solidFill>
                    <a:latin typeface="Times New Roman" pitchFamily="34" charset="0"/>
                    <a:ea typeface="KaiTi" pitchFamily="34" charset="-122"/>
                    <a:cs typeface="Times New Roman" pitchFamily="34" charset="-120"/>
                  </a:rPr>
                  <a:t>6～8</a:t>
                </a:r>
                <a:r>
                  <a:rPr lang="en-US" altLang="zh-CN" sz="20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专家认为这场热浪的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早期性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持续性和地理范围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为百年罕</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Times New Roman" pitchFamily="34" charset="0"/>
                    <a:ea typeface="KaiTi" pitchFamily="34" charset="-122"/>
                    <a:cs typeface="Times New Roman" pitchFamily="34" charset="-120"/>
                  </a:rPr>
                  <a:t>1900—2017</a:t>
                </a:r>
                <a:r>
                  <a:rPr lang="en-US" altLang="zh-CN" sz="2000" b="0" i="0" dirty="0">
                    <a:solidFill>
                      <a:srgbClr val="000000"/>
                    </a:solidFill>
                    <a:latin typeface="微软雅黑" pitchFamily="34" charset="0"/>
                    <a:ea typeface="楷体" pitchFamily="34" charset="-122"/>
                    <a:cs typeface="微软雅黑" pitchFamily="34" charset="-120"/>
                  </a:rPr>
                  <a:t>年全球热浪事件的统计图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mc:Choice>
        <mc:Fallback xmlns="">
          <p:sp>
            <p:nvSpPr>
              <p:cNvPr id="2" name="QM_5_BD.98_1#cf5450db9?pid=6e3558edb&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a:blip r:embed="rId3"/>
                <a:stretch>
                  <a:fillRect l="-1474" r="-1474" b="-8651"/>
                </a:stretch>
              </a:blipFill>
              <a:ln/>
            </p:spPr>
            <p:txBody>
              <a:bodyPr/>
              <a:lstStyle/>
              <a:p>
                <a:r>
                  <a:rPr lang="zh-CN" altLang="en-US">
                    <a:noFill/>
                  </a:rPr>
                  <a:t> </a:t>
                </a:r>
              </a:p>
            </p:txBody>
          </p:sp>
        </mc:Fallback>
      </mc:AlternateContent>
      <p:pic>
        <p:nvPicPr>
          <p:cNvPr id="3" name="QM_5_BD.98_2#cf5450db9?pid=6e3558ed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105656" y="2864046"/>
            <a:ext cx="397764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6_BD.99_1#6239e3b08?pid=cf5450db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材料表明全球热浪事件(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0_1#6239e3b08.bracket?pid=cf5450db9&amp;color=0,0,0&amp;vpa=23&amp;vtp=1"/>
          <p:cNvSpPr/>
          <p:nvPr/>
        </p:nvSpPr>
        <p:spPr>
          <a:xfrm>
            <a:off x="366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99_2#6239e3b08?pid=cf5450db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985607" algn="l"/>
              </a:tabLst>
            </a:pPr>
            <a:r>
              <a:rPr lang="en-US" altLang="zh-CN" sz="2000" b="0" i="0">
                <a:solidFill>
                  <a:srgbClr val="000000"/>
                </a:solidFill>
                <a:latin typeface="微软雅黑" pitchFamily="34" charset="0"/>
                <a:ea typeface="微软雅黑" pitchFamily="34" charset="-122"/>
                <a:cs typeface="微软雅黑" pitchFamily="34" charset="-120"/>
              </a:rPr>
              <a:t>①近百年间发生的频次在逐年递增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②皆发生在北半球夏季</a:t>
            </a:r>
            <a:endParaRPr lang="en-US" altLang="zh-CN" sz="2000" dirty="0"/>
          </a:p>
          <a:p>
            <a:pPr latinLnBrk="1">
              <a:lnSpc>
                <a:spcPts val="3400"/>
              </a:lnSpc>
              <a:tabLst>
                <a:tab pos="598560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近年来发生时间更早</a:t>
            </a:r>
            <a:r>
              <a:rPr lang="en-US" altLang="zh-CN" sz="2000" b="0" i="0">
                <a:solidFill>
                  <a:srgbClr val="000000"/>
                </a:solidFill>
                <a:latin typeface="微软雅黑" pitchFamily="34" charset="0"/>
                <a:ea typeface="微软雅黑" pitchFamily="34" charset="-122"/>
                <a:cs typeface="微软雅黑" pitchFamily="34" charset="-120"/>
              </a:rPr>
              <a:t>、持续更长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④与全球变暖密切相关</a:t>
            </a:r>
            <a:endParaRPr lang="en-US" altLang="zh-CN" sz="2000" dirty="0"/>
          </a:p>
        </p:txBody>
      </p:sp>
      <p:sp>
        <p:nvSpPr>
          <p:cNvPr id="5" name="QC_6_BD.99_3#6239e3b08.choices?pid=cf5450db9&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6_AS.101_1#6239e3b08?vop=1&amp;pid=cf5450db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本题考查图文分析能力。结合图文材料可知</a:t>
            </a:r>
            <a:r>
              <a:rPr lang="en-US" altLang="zh-CN" sz="2000" b="0" i="0">
                <a:solidFill>
                  <a:srgbClr val="000000"/>
                </a:solidFill>
                <a:latin typeface="微软雅黑" pitchFamily="34" charset="0"/>
                <a:ea typeface="微软雅黑" pitchFamily="34" charset="-122"/>
                <a:cs typeface="微软雅黑" pitchFamily="34" charset="-120"/>
              </a:rPr>
              <a:t>，全球热浪事件在近百年间发生的频次有所增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a:t>
            </a:r>
            <a:r>
              <a:rPr lang="en-US" altLang="zh-CN" sz="2000" b="0" i="0" dirty="0">
                <a:solidFill>
                  <a:srgbClr val="000000"/>
                </a:solidFill>
                <a:latin typeface="微软雅黑" pitchFamily="34" charset="0"/>
                <a:ea typeface="微软雅黑" pitchFamily="34" charset="-122"/>
                <a:cs typeface="微软雅黑" pitchFamily="34" charset="-120"/>
              </a:rPr>
              <a:t>，但不是逐年递增，①错误；读图可知，全球热浪事件在1、2月也有发生，5—9月居多</a:t>
            </a:r>
            <a:r>
              <a:rPr lang="en-US" altLang="zh-CN" sz="2000" b="0" i="0">
                <a:solidFill>
                  <a:srgbClr val="000000"/>
                </a:solidFill>
                <a:latin typeface="微软雅黑" pitchFamily="34" charset="0"/>
                <a:ea typeface="微软雅黑" pitchFamily="34" charset="-122"/>
                <a:cs typeface="微软雅黑" pitchFamily="34" charset="-120"/>
              </a:rPr>
              <a:t>，且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材料中并未表明全球热浪事件只发生在北半球</a:t>
            </a:r>
            <a:r>
              <a:rPr lang="en-US" altLang="zh-CN" sz="2000" b="0" i="0" dirty="0">
                <a:solidFill>
                  <a:srgbClr val="000000"/>
                </a:solidFill>
                <a:latin typeface="微软雅黑" pitchFamily="34" charset="0"/>
                <a:ea typeface="微软雅黑" pitchFamily="34" charset="-122"/>
                <a:cs typeface="微软雅黑" pitchFamily="34" charset="-120"/>
              </a:rPr>
              <a:t>，②错误；读图可知</a:t>
            </a:r>
            <a:r>
              <a:rPr lang="en-US" altLang="zh-CN" sz="2000" b="0" i="0">
                <a:solidFill>
                  <a:srgbClr val="000000"/>
                </a:solidFill>
                <a:latin typeface="微软雅黑" pitchFamily="34" charset="0"/>
                <a:ea typeface="微软雅黑" pitchFamily="34" charset="-122"/>
                <a:cs typeface="微软雅黑" pitchFamily="34" charset="-120"/>
              </a:rPr>
              <a:t>，近些年来全球热浪事件发生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时间更早</a:t>
            </a:r>
            <a:r>
              <a:rPr lang="en-US" altLang="zh-CN" sz="2000" b="0" i="0" dirty="0">
                <a:solidFill>
                  <a:srgbClr val="000000"/>
                </a:solidFill>
                <a:latin typeface="微软雅黑" pitchFamily="34" charset="0"/>
                <a:ea typeface="微软雅黑" pitchFamily="34" charset="-122"/>
                <a:cs typeface="微软雅黑" pitchFamily="34" charset="-120"/>
              </a:rPr>
              <a:t>，并且在9月时仍有全球热浪事件发生，持续时间更长，③正确</a:t>
            </a:r>
            <a:r>
              <a:rPr lang="en-US" altLang="zh-CN" sz="2000" b="0" i="0">
                <a:solidFill>
                  <a:srgbClr val="000000"/>
                </a:solidFill>
                <a:latin typeface="微软雅黑" pitchFamily="34" charset="0"/>
                <a:ea typeface="微软雅黑" pitchFamily="34" charset="-122"/>
                <a:cs typeface="微软雅黑" pitchFamily="34" charset="-120"/>
              </a:rPr>
              <a:t>；由材料并结合所学知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识可知</a:t>
            </a:r>
            <a:r>
              <a:rPr lang="en-US" altLang="zh-CN" sz="2000" b="0" i="0" dirty="0">
                <a:solidFill>
                  <a:srgbClr val="000000"/>
                </a:solidFill>
                <a:latin typeface="微软雅黑" pitchFamily="34" charset="0"/>
                <a:ea typeface="微软雅黑" pitchFamily="34" charset="-122"/>
                <a:cs typeface="微软雅黑" pitchFamily="34" charset="-120"/>
              </a:rPr>
              <a:t>，全球热浪事件与全球变暖密切相关，④正确。综上，故选D。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C_6_BD.102_1#33640a0e4?pid=cf5450db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此次热浪事件可能给法国和印度带来的共性危害是(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3_1#33640a0e4.bracket?pid=cf5450db9&amp;color=0,0,0&amp;vpa=24&amp;vtp=1"/>
          <p:cNvSpPr/>
          <p:nvPr/>
        </p:nvSpPr>
        <p:spPr>
          <a:xfrm>
            <a:off x="672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02_2#33640a0e4.choices?pid=cf5450db9&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985607" algn="l"/>
              </a:tabLst>
            </a:pPr>
            <a:r>
              <a:rPr lang="en-US" altLang="zh-CN" sz="2000" b="0" i="0" dirty="0">
                <a:solidFill>
                  <a:srgbClr val="000000"/>
                </a:solidFill>
                <a:latin typeface="微软雅黑" pitchFamily="34" charset="0"/>
                <a:ea typeface="微软雅黑" pitchFamily="34" charset="-122"/>
                <a:cs typeface="微软雅黑" pitchFamily="34" charset="-120"/>
              </a:rPr>
              <a:t>A.改变气候</a:t>
            </a:r>
            <a:r>
              <a:rPr lang="en-US" altLang="zh-CN" sz="2000" b="0" i="0">
                <a:solidFill>
                  <a:srgbClr val="000000"/>
                </a:solidFill>
                <a:latin typeface="微软雅黑" pitchFamily="34" charset="0"/>
                <a:ea typeface="微软雅黑" pitchFamily="34" charset="-122"/>
                <a:cs typeface="微软雅黑" pitchFamily="34" charset="-120"/>
              </a:rPr>
              <a:t>，使森林退化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.干旱加剧，使粮食减产</a:t>
            </a:r>
            <a:endParaRPr lang="en-US" altLang="zh-CN" sz="2000" dirty="0"/>
          </a:p>
          <a:p>
            <a:pPr latinLnBrk="1">
              <a:lnSpc>
                <a:spcPts val="3400"/>
              </a:lnSpc>
              <a:tabLst>
                <a:tab pos="598560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.冰川融化</a:t>
            </a:r>
            <a:r>
              <a:rPr lang="en-US" altLang="zh-CN" sz="2000" b="0" i="0">
                <a:solidFill>
                  <a:srgbClr val="000000"/>
                </a:solidFill>
                <a:latin typeface="微软雅黑" pitchFamily="34" charset="0"/>
                <a:ea typeface="微软雅黑" pitchFamily="34" charset="-122"/>
                <a:cs typeface="微软雅黑" pitchFamily="34" charset="-120"/>
              </a:rPr>
              <a:t>，海平面升高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.空调、风扇等设备热卖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6_AS.104_1#33640a0e4?vop=1&amp;pid=cf5450db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本题考查灾害性高温天气的影响。由材料可知</a:t>
            </a:r>
            <a:r>
              <a:rPr lang="en-US" altLang="zh-CN" sz="2000" b="0" i="0">
                <a:solidFill>
                  <a:srgbClr val="000000"/>
                </a:solidFill>
                <a:latin typeface="微软雅黑" pitchFamily="34" charset="0"/>
                <a:ea typeface="微软雅黑" pitchFamily="34" charset="-122"/>
                <a:cs typeface="微软雅黑" pitchFamily="34" charset="-120"/>
              </a:rPr>
              <a:t>，此次热浪事件可能给法国和印度带来的共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性危害是春季气温升高</a:t>
            </a:r>
            <a:r>
              <a:rPr lang="en-US" altLang="zh-CN" sz="2000" b="0" i="0" dirty="0">
                <a:solidFill>
                  <a:srgbClr val="000000"/>
                </a:solidFill>
                <a:latin typeface="微软雅黑" pitchFamily="34" charset="0"/>
                <a:ea typeface="微软雅黑" pitchFamily="34" charset="-122"/>
                <a:cs typeface="微软雅黑" pitchFamily="34" charset="-120"/>
              </a:rPr>
              <a:t>，蒸发更加旺盛，使干旱加剧，不利于农作物的播种和生长，</a:t>
            </a:r>
            <a:r>
              <a:rPr lang="en-US" altLang="zh-CN" sz="2000" b="0" i="0">
                <a:solidFill>
                  <a:srgbClr val="000000"/>
                </a:solidFill>
                <a:latin typeface="微软雅黑" pitchFamily="34" charset="0"/>
                <a:ea typeface="微软雅黑" pitchFamily="34" charset="-122"/>
                <a:cs typeface="微软雅黑" pitchFamily="34" charset="-120"/>
              </a:rPr>
              <a:t>使粮食减产，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正确；气候是常年相对稳定的，热浪事件的发生无法改变气候，A错误</a:t>
            </a:r>
            <a:r>
              <a:rPr lang="en-US" altLang="zh-CN" sz="2000" b="0" i="0">
                <a:solidFill>
                  <a:srgbClr val="000000"/>
                </a:solidFill>
                <a:latin typeface="微软雅黑" pitchFamily="34" charset="0"/>
                <a:ea typeface="微软雅黑" pitchFamily="34" charset="-122"/>
                <a:cs typeface="微软雅黑" pitchFamily="34" charset="-120"/>
              </a:rPr>
              <a:t>；法国和印度冰川分布很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dirty="0">
                <a:solidFill>
                  <a:srgbClr val="000000"/>
                </a:solidFill>
                <a:latin typeface="微软雅黑" pitchFamily="34" charset="0"/>
                <a:ea typeface="微软雅黑" pitchFamily="34" charset="-122"/>
                <a:cs typeface="微软雅黑" pitchFamily="34" charset="-120"/>
              </a:rPr>
              <a:t>，法国和印度的热浪事件属于局部地区事件，对海平面升高影响不大，C错误；空调</a:t>
            </a:r>
            <a:r>
              <a:rPr lang="en-US" altLang="zh-CN" sz="2000" b="0" i="0">
                <a:solidFill>
                  <a:srgbClr val="000000"/>
                </a:solidFill>
                <a:latin typeface="微软雅黑" pitchFamily="34" charset="0"/>
                <a:ea typeface="微软雅黑" pitchFamily="34" charset="-122"/>
                <a:cs typeface="微软雅黑" pitchFamily="34" charset="-120"/>
              </a:rPr>
              <a:t>、风扇等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设备热卖不是危害</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pic>
        <p:nvPicPr>
          <p:cNvPr id="2" name="QM_5_BD.105_1#30268012d?htil=4&amp;pid=6e3558ed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50191" y="1026864"/>
            <a:ext cx="2642616" cy="25968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05_2#30268012d?htil=4&amp;pid=6e3558edb&amp;color=0,0,0&amp;vtp=1&amp;bt=1&amp;bbb=1&amp;hb=1"/>
          <p:cNvSpPr/>
          <p:nvPr/>
        </p:nvSpPr>
        <p:spPr>
          <a:xfrm>
            <a:off x="722376" y="972000"/>
            <a:ext cx="7982712" cy="1709928"/>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仿宋" pitchFamily="34" charset="0"/>
                <a:ea typeface="仿宋" pitchFamily="34" charset="-122"/>
                <a:cs typeface="仿宋" pitchFamily="34" charset="-120"/>
              </a:rPr>
              <a:t>[广东广州2025高二期末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碳生态承载系数表示某一地区碳吸收量占全</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区比例与该区域碳排放量占全区比例的商</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下图是以耕地和建设用地为</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主要碳源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林地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草地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水域和未利用地为碳吸收载体</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研究得出的</a:t>
            </a:r>
          </a:p>
          <a:p>
            <a:pPr latinLnBrk="1">
              <a:lnSpc>
                <a:spcPts val="3300"/>
              </a:lnSpc>
            </a:pPr>
            <a:r>
              <a:rPr lang="en-US" altLang="zh-CN" sz="2000" b="0" i="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年重庆市碳生态承载系数分布图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106_1#e5b6c9f1a?htil=4&amp;pid=30268012d&amp;color=0,0,0&amp;vtp=1&amp;bbb=1"/>
          <p:cNvSpPr/>
          <p:nvPr/>
        </p:nvSpPr>
        <p:spPr>
          <a:xfrm>
            <a:off x="722376" y="2726505"/>
            <a:ext cx="7982712"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5.图示区域中，</a:t>
            </a:r>
            <a:r>
              <a:rPr lang="en-US" altLang="zh-CN" sz="2000" b="0" i="0">
                <a:solidFill>
                  <a:srgbClr val="000000"/>
                </a:solidFill>
                <a:latin typeface="微软雅黑" pitchFamily="34" charset="0"/>
                <a:ea typeface="微软雅黑" pitchFamily="34" charset="-122"/>
                <a:cs typeface="微软雅黑" pitchFamily="34" charset="-120"/>
              </a:rPr>
              <a:t>最需要承担碳排放补偿责任的地区是(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106_2#e5b6c9f1a.choices?htil=4&amp;pid=30268012d&amp;color=0,0,0&amp;vtp=1&amp;bbb=1"/>
          <p:cNvSpPr/>
          <p:nvPr/>
        </p:nvSpPr>
        <p:spPr>
          <a:xfrm>
            <a:off x="722376" y="3167957"/>
            <a:ext cx="7982712" cy="385953"/>
          </a:xfrm>
          <a:prstGeom prst="rect">
            <a:avLst/>
          </a:prstGeom>
          <a:noFill/>
          <a:ln/>
        </p:spPr>
        <p:txBody>
          <a:bodyPr wrap="none" lIns="0" tIns="0" rIns="0" bIns="0" rtlCol="0" anchor="t"/>
          <a:lstStyle/>
          <a:p>
            <a:pPr latinLnBrk="1">
              <a:lnSpc>
                <a:spcPts val="3400"/>
              </a:lnSpc>
              <a:tabLst>
                <a:tab pos="2068703" algn="l"/>
                <a:tab pos="4099306" algn="l"/>
                <a:tab pos="6142609"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p:txBody>
      </p:sp>
      <p:sp>
        <p:nvSpPr>
          <p:cNvPr id="6" name="QC_6_AN.107_1#e5b6c9f1a.bracket?pid=30268012d&amp;color=0,0,0&amp;vpa=25&amp;vtp=1"/>
          <p:cNvSpPr/>
          <p:nvPr/>
        </p:nvSpPr>
        <p:spPr>
          <a:xfrm>
            <a:off x="6721539" y="2723457"/>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7" name="QC_6_AS.108_1#e5b6c9f1a?htil=4&amp;vop=1&amp;pid=30268012d&amp;color=0,0,0&amp;vtp=1&amp;bbb=1&amp;hb=1"/>
          <p:cNvSpPr/>
          <p:nvPr/>
        </p:nvSpPr>
        <p:spPr>
          <a:xfrm>
            <a:off x="722376" y="3653224"/>
            <a:ext cx="7982712" cy="2602484"/>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a:t>
            </a:r>
            <a:r>
              <a:rPr lang="en-US" altLang="zh-CN" sz="2000" b="0" i="0">
                <a:solidFill>
                  <a:srgbClr val="000000"/>
                </a:solidFill>
                <a:latin typeface="微软雅黑" pitchFamily="34" charset="0"/>
                <a:ea typeface="微软雅黑" pitchFamily="34" charset="-122"/>
                <a:cs typeface="微软雅黑" pitchFamily="34" charset="-120"/>
              </a:rPr>
              <a:t>。碳生态承载系数表示某一地区碳吸收量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占全区比例与该区域碳排放量占全区比例的商</a:t>
            </a:r>
            <a:r>
              <a:rPr lang="en-US" altLang="zh-CN" sz="2000" b="0" i="0" dirty="0">
                <a:solidFill>
                  <a:srgbClr val="000000"/>
                </a:solidFill>
                <a:latin typeface="微软雅黑" pitchFamily="34" charset="0"/>
                <a:ea typeface="微软雅黑"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，碳生态承载系数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小于</a:t>
            </a:r>
            <a:r>
              <a:rPr lang="en-US" altLang="zh-CN" sz="2000" b="0" i="0" dirty="0">
                <a:solidFill>
                  <a:srgbClr val="000000"/>
                </a:solidFill>
                <a:latin typeface="微软雅黑" pitchFamily="34" charset="0"/>
                <a:ea typeface="微软雅黑" pitchFamily="34" charset="-122"/>
                <a:cs typeface="微软雅黑" pitchFamily="34" charset="-120"/>
              </a:rPr>
              <a:t>1，表明该地区碳排放量大于碳吸收量，大于</a:t>
            </a:r>
            <a:r>
              <a:rPr lang="en-US" altLang="zh-CN" sz="2000" b="0" i="0">
                <a:solidFill>
                  <a:srgbClr val="000000"/>
                </a:solidFill>
                <a:latin typeface="微软雅黑" pitchFamily="34" charset="0"/>
                <a:ea typeface="微软雅黑" pitchFamily="34" charset="-122"/>
                <a:cs typeface="微软雅黑" pitchFamily="34" charset="-120"/>
              </a:rPr>
              <a:t>1说明碳排放量小于碳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吸收量。因此最需要承担碳排放补偿责任的地区是碳生态承载系数小于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微软雅黑" pitchFamily="34" charset="-122"/>
                <a:cs typeface="微软雅黑" pitchFamily="34" charset="-120"/>
              </a:rPr>
              <a:t>的地区，读图可知，只有丙的碳生态承载系数小于1</a:t>
            </a:r>
            <a:r>
              <a:rPr lang="en-US" altLang="zh-CN" sz="2000" b="0" i="0">
                <a:solidFill>
                  <a:srgbClr val="000000"/>
                </a:solidFill>
                <a:latin typeface="微软雅黑" pitchFamily="34" charset="0"/>
                <a:ea typeface="微软雅黑" pitchFamily="34" charset="-122"/>
                <a:cs typeface="微软雅黑" pitchFamily="34" charset="-120"/>
              </a:rPr>
              <a:t>，因此最需要承担</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碳排放补偿责任的地区是丙</a:t>
            </a:r>
            <a:r>
              <a:rPr lang="en-US" altLang="zh-CN" sz="2000" b="0" i="0" dirty="0">
                <a:solidFill>
                  <a:srgbClr val="000000"/>
                </a:solidFill>
                <a:latin typeface="微软雅黑" pitchFamily="34" charset="0"/>
                <a:ea typeface="微软雅黑" pitchFamily="34" charset="-122"/>
                <a:cs typeface="微软雅黑" pitchFamily="34" charset="-120"/>
              </a:rPr>
              <a:t>，C正确，A、B、D错误。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500"/>
                                        <p:tgtEl>
                                          <p:spTgt spid="7">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Effect transition="in" filter="fade">
                                      <p:cBhvr>
                                        <p:cTn id="30" dur="500"/>
                                        <p:tgtEl>
                                          <p:spTgt spid="7">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Effect transition="in" filter="fade">
                                      <p:cBhvr>
                                        <p:cTn id="33"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6_BD.109_1#3de0e1545?pid=30268012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6.为实现“碳中和”目标，缓解重庆碳收支空间分布不平衡现象，</a:t>
            </a: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0_1#3de0e1545.bracket?pid=30268012d&amp;color=0,0,0&amp;vpa=26&amp;vtp=1"/>
          <p:cNvSpPr/>
          <p:nvPr/>
        </p:nvSpPr>
        <p:spPr>
          <a:xfrm>
            <a:off x="848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09_2#3de0e1545?pid=30268012d&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①发挥中心城区人才优势发展技术密集型产业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扩大中小城镇建设用地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将中心城区碳排放量大的企业全部转移到东部地区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提高绿色能源占比</a:t>
            </a:r>
            <a:endParaRPr lang="en-US" altLang="zh-CN" sz="2000" dirty="0"/>
          </a:p>
        </p:txBody>
      </p:sp>
      <p:sp>
        <p:nvSpPr>
          <p:cNvPr id="5" name="QC_6_BD.109_3#3de0e1545.choices?pid=30268012d&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7_AS.8_1#bef8267c5?vop=1&amp;pid=31a8adcd7&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本题考查读取和分析材料信息能力。由材料可知，第一时段（1961—1981年）</a:t>
            </a:r>
            <a:r>
              <a:rPr lang="en-US" altLang="zh-CN" sz="2000" b="0" i="0">
                <a:solidFill>
                  <a:srgbClr val="000000"/>
                </a:solidFill>
                <a:latin typeface="微软雅黑" pitchFamily="34" charset="0"/>
                <a:ea typeface="微软雅黑" pitchFamily="34" charset="-122"/>
                <a:cs typeface="微软雅黑" pitchFamily="34" charset="-120"/>
              </a:rPr>
              <a:t>降水偏少，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气温偏低</a:t>
            </a:r>
            <a:r>
              <a:rPr lang="en-US" altLang="zh-CN" sz="2000" b="0" i="0" dirty="0">
                <a:solidFill>
                  <a:srgbClr val="000000"/>
                </a:solidFill>
                <a:latin typeface="微软雅黑" pitchFamily="34" charset="0"/>
                <a:ea typeface="微软雅黑" pitchFamily="34" charset="-122"/>
                <a:cs typeface="微软雅黑" pitchFamily="34" charset="-120"/>
              </a:rPr>
              <a:t>，故气候冷干；第二时段（1999—2019年）降水偏少，气温偏高，故气候暖干</a:t>
            </a:r>
            <a:r>
              <a:rPr lang="en-US" altLang="zh-CN" sz="2000" b="0" i="0">
                <a:solidFill>
                  <a:srgbClr val="000000"/>
                </a:solidFill>
                <a:latin typeface="微软雅黑" pitchFamily="34" charset="0"/>
                <a:ea typeface="微软雅黑" pitchFamily="34" charset="-122"/>
                <a:cs typeface="微软雅黑" pitchFamily="34" charset="-120"/>
              </a:rPr>
              <a:t>。故由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第一时段到第二时段</a:t>
            </a:r>
            <a:r>
              <a:rPr lang="en-US" altLang="zh-CN" sz="2000" b="0" i="0" dirty="0">
                <a:solidFill>
                  <a:srgbClr val="000000"/>
                </a:solidFill>
                <a:latin typeface="微软雅黑" pitchFamily="34" charset="0"/>
                <a:ea typeface="微软雅黑" pitchFamily="34" charset="-122"/>
                <a:cs typeface="微软雅黑" pitchFamily="34" charset="-120"/>
              </a:rPr>
              <a:t>，广东省2月的气候由冷干向暖干转变，D正确，A、B、C错误。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6_AS.111_1#3de0e1545?vop=1&amp;pid=30268012d&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本题考查减缓碳排放的措施。技术密集型产业的碳排放较少</a:t>
            </a:r>
            <a:r>
              <a:rPr lang="en-US" altLang="zh-CN" sz="2000" b="0" i="0">
                <a:solidFill>
                  <a:srgbClr val="000000"/>
                </a:solidFill>
                <a:latin typeface="微软雅黑" pitchFamily="34" charset="0"/>
                <a:ea typeface="微软雅黑" pitchFamily="34" charset="-122"/>
                <a:cs typeface="微软雅黑" pitchFamily="34" charset="-120"/>
              </a:rPr>
              <a:t>，因此发挥中心城区人才优势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发展技术密集型产业可以减少碳排放</a:t>
            </a:r>
            <a:r>
              <a:rPr lang="en-US" altLang="zh-CN" sz="2000" b="0" i="0" dirty="0">
                <a:solidFill>
                  <a:srgbClr val="000000"/>
                </a:solidFill>
                <a:latin typeface="微软雅黑" pitchFamily="34" charset="0"/>
                <a:ea typeface="微软雅黑" pitchFamily="34" charset="-122"/>
                <a:cs typeface="微软雅黑" pitchFamily="34" charset="-120"/>
              </a:rPr>
              <a:t>，①正确；扩大中小城镇建设用地会增加碳源</a:t>
            </a:r>
            <a:r>
              <a:rPr lang="en-US" altLang="zh-CN" sz="2000" b="0" i="0">
                <a:solidFill>
                  <a:srgbClr val="000000"/>
                </a:solidFill>
                <a:latin typeface="微软雅黑" pitchFamily="34" charset="0"/>
                <a:ea typeface="微软雅黑" pitchFamily="34" charset="-122"/>
                <a:cs typeface="微软雅黑" pitchFamily="34" charset="-120"/>
              </a:rPr>
              <a:t>，不利于实现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碳中和”目标，②错误；</a:t>
            </a:r>
            <a:r>
              <a:rPr lang="en-US" altLang="zh-CN" sz="2000" b="0" i="0">
                <a:solidFill>
                  <a:srgbClr val="000000"/>
                </a:solidFill>
                <a:latin typeface="微软雅黑" pitchFamily="34" charset="0"/>
                <a:ea typeface="微软雅黑" pitchFamily="34" charset="-122"/>
                <a:cs typeface="微软雅黑" pitchFamily="34" charset="-120"/>
              </a:rPr>
              <a:t>重庆碳收支空间分布不平衡现象表现为东部收大于支而西部收小于支，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应保护碳汇资源</a:t>
            </a:r>
            <a:r>
              <a:rPr lang="en-US" altLang="zh-CN" sz="2000" b="0" i="0" dirty="0">
                <a:solidFill>
                  <a:srgbClr val="000000"/>
                </a:solidFill>
                <a:latin typeface="微软雅黑" pitchFamily="34" charset="0"/>
                <a:ea typeface="微软雅黑" pitchFamily="34" charset="-122"/>
                <a:cs typeface="微软雅黑" pitchFamily="34" charset="-120"/>
              </a:rPr>
              <a:t>，减少生态产品的开发，加强企业的碳减排技术革新</a:t>
            </a:r>
            <a:r>
              <a:rPr lang="en-US" altLang="zh-CN" sz="2000" b="0" i="0">
                <a:solidFill>
                  <a:srgbClr val="000000"/>
                </a:solidFill>
                <a:latin typeface="微软雅黑" pitchFamily="34" charset="0"/>
                <a:ea typeface="微软雅黑" pitchFamily="34" charset="-122"/>
                <a:cs typeface="微软雅黑" pitchFamily="34" charset="-120"/>
              </a:rPr>
              <a:t>，而不是将中心城区碳排放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量大的企业全部转移到东部地区</a:t>
            </a:r>
            <a:r>
              <a:rPr lang="en-US" altLang="zh-CN" sz="2000" b="0" i="0" dirty="0">
                <a:solidFill>
                  <a:srgbClr val="000000"/>
                </a:solidFill>
                <a:latin typeface="微软雅黑" pitchFamily="34" charset="0"/>
                <a:ea typeface="微软雅黑" pitchFamily="34" charset="-122"/>
                <a:cs typeface="微软雅黑" pitchFamily="34" charset="-120"/>
              </a:rPr>
              <a:t>，③错误；提高绿色能源占比可以减少碳排放，有利于实现</a:t>
            </a:r>
            <a:r>
              <a:rPr lang="en-US" altLang="zh-CN" sz="2000" b="0" i="0">
                <a:solidFill>
                  <a:srgbClr val="000000"/>
                </a:solidFill>
                <a:latin typeface="微软雅黑" pitchFamily="34" charset="0"/>
                <a:ea typeface="微软雅黑" pitchFamily="34" charset="-122"/>
                <a:cs typeface="微软雅黑" pitchFamily="34" charset="-120"/>
              </a:rPr>
              <a:t>“碳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中和</a:t>
            </a:r>
            <a:r>
              <a:rPr lang="en-US" altLang="zh-CN" sz="2000" b="0" i="0" dirty="0">
                <a:solidFill>
                  <a:srgbClr val="000000"/>
                </a:solidFill>
                <a:latin typeface="微软雅黑" pitchFamily="34" charset="0"/>
                <a:ea typeface="微软雅黑" pitchFamily="34" charset="-122"/>
                <a:cs typeface="微软雅黑" pitchFamily="34" charset="-120"/>
              </a:rPr>
              <a:t>”，④正确。综上所述，D正确，A、B、C错误。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M_5_BD.112_1#251efe100?pid=6e3558ed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[河北邯郸2025高二期中]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冰川覆盖实验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俗称给冰川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盖被子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是在特定范围内进行的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微观地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球工程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该实验通过在冰面铺设特殊材质的白色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土工布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具有高反射率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减缓冰川消融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目前来看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该实验成果难以大范围推广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a:solidFill>
                  <a:srgbClr val="000000"/>
                </a:solidFill>
                <a:latin typeface="Times New Roman" pitchFamily="34" charset="0"/>
                <a:ea typeface="KaiTi" pitchFamily="34" charset="-122"/>
                <a:cs typeface="Times New Roman" pitchFamily="34" charset="-120"/>
              </a:rPr>
              <a:t>a</a:t>
            </a:r>
            <a:r>
              <a:rPr lang="en-US" altLang="zh-CN" sz="2000" b="0" i="0">
                <a:solidFill>
                  <a:srgbClr val="000000"/>
                </a:solidFill>
                <a:latin typeface="微软雅黑" pitchFamily="34" charset="0"/>
                <a:ea typeface="楷体" pitchFamily="34" charset="-122"/>
                <a:cs typeface="微软雅黑" pitchFamily="34" charset="-120"/>
              </a:rPr>
              <a:t>为我国科研人员在青藏高原东缘的达古冰川末端开</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展覆盖实验现场图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示意实验初期及实验末期的效果对比</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112_3#251efe100?iti=1&amp;htil=1&amp;pid=6e3558ed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40864" y="2973774"/>
            <a:ext cx="2139696"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112_4#251efe100?iti=2&amp;htil=1&amp;pid=6e3558ed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927848" y="2864046"/>
            <a:ext cx="1700784"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112_5#251efe100?iti=1&amp;htil=1&amp;pid=6e3558edb&amp;color=0,0,0&amp;vtp=1"/>
          <p:cNvSpPr/>
          <p:nvPr/>
        </p:nvSpPr>
        <p:spPr>
          <a:xfrm>
            <a:off x="3325781" y="4737550"/>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5_BD.112_6#251efe100?iti=2&amp;htil=1&amp;pid=6e3558edb&amp;color=0,0,0&amp;vtp=1"/>
          <p:cNvSpPr/>
          <p:nvPr/>
        </p:nvSpPr>
        <p:spPr>
          <a:xfrm>
            <a:off x="8686165" y="4737550"/>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C_6_BD.113_1#83dd24bf7?pid=251efe10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覆盖实验使冰川消融减缓的原因有(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4_1#83dd24bf7.bracket?pid=251efe100&amp;color=0,0,0&amp;vpa=27&amp;vtp=1"/>
          <p:cNvSpPr/>
          <p:nvPr/>
        </p:nvSpPr>
        <p:spPr>
          <a:xfrm>
            <a:off x="494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13_2#83dd24bf7?pid=251efe100&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21329" algn="l"/>
                <a:tab pos="5229957" algn="l"/>
                <a:tab pos="7838586" algn="l"/>
              </a:tabLst>
            </a:pPr>
            <a:r>
              <a:rPr lang="en-US" altLang="zh-CN" sz="2000" b="0" i="0">
                <a:solidFill>
                  <a:srgbClr val="000000"/>
                </a:solidFill>
                <a:latin typeface="微软雅黑" pitchFamily="34" charset="0"/>
                <a:ea typeface="微软雅黑" pitchFamily="34" charset="-122"/>
                <a:cs typeface="微软雅黑" pitchFamily="34" charset="-120"/>
              </a:rPr>
              <a:t>①增强地面辐射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②增强地面反射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③隔绝外界热量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增强大气削弱作用</a:t>
            </a:r>
            <a:endParaRPr lang="en-US" altLang="zh-CN" sz="2000" dirty="0"/>
          </a:p>
        </p:txBody>
      </p:sp>
      <p:sp>
        <p:nvSpPr>
          <p:cNvPr id="5" name="QC_6_BD.113_3#83dd24bf7.choices?pid=251efe100&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C_6_AS.115_1#83dd24bf7?vop=1&amp;pid=251efe10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本题考查材料分析能力。白色“土工布”具有高反射率，</a:t>
            </a:r>
            <a:r>
              <a:rPr lang="en-US" altLang="zh-CN" sz="2000" b="0" i="0">
                <a:solidFill>
                  <a:srgbClr val="000000"/>
                </a:solidFill>
                <a:latin typeface="微软雅黑" pitchFamily="34" charset="0"/>
                <a:ea typeface="微软雅黑" pitchFamily="34" charset="-122"/>
                <a:cs typeface="微软雅黑" pitchFamily="34" charset="-120"/>
              </a:rPr>
              <a:t>可以使地面反射更多的太阳辐射，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减少冰川吸收太阳辐射</a:t>
            </a:r>
            <a:r>
              <a:rPr lang="en-US" altLang="zh-CN" sz="2000" b="0" i="0" dirty="0">
                <a:solidFill>
                  <a:srgbClr val="000000"/>
                </a:solidFill>
                <a:latin typeface="微软雅黑" pitchFamily="34" charset="0"/>
                <a:ea typeface="微软雅黑" pitchFamily="34" charset="-122"/>
                <a:cs typeface="微软雅黑" pitchFamily="34" charset="-120"/>
              </a:rPr>
              <a:t>，从而减缓消融，同时地面升温更慢，地面辐射会减弱，①错误，②</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白色</a:t>
            </a:r>
            <a:r>
              <a:rPr lang="en-US" altLang="zh-CN" sz="2000" b="0" i="0" dirty="0">
                <a:solidFill>
                  <a:srgbClr val="000000"/>
                </a:solidFill>
                <a:latin typeface="微软雅黑" pitchFamily="34" charset="0"/>
                <a:ea typeface="微软雅黑" pitchFamily="34" charset="-122"/>
                <a:cs typeface="微软雅黑" pitchFamily="34" charset="-120"/>
              </a:rPr>
              <a:t>“土工布”可以作为一种隔热层，减少外界热量传递到冰川表面，从而减缓消融，③</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大气削弱作用主要指大气对太阳辐射的吸收</a:t>
            </a:r>
            <a:r>
              <a:rPr lang="en-US" altLang="zh-CN" sz="2000" b="0" i="0" dirty="0">
                <a:solidFill>
                  <a:srgbClr val="000000"/>
                </a:solidFill>
                <a:latin typeface="微软雅黑" pitchFamily="34" charset="0"/>
                <a:ea typeface="微软雅黑" pitchFamily="34" charset="-122"/>
                <a:cs typeface="微软雅黑" pitchFamily="34" charset="-120"/>
              </a:rPr>
              <a:t>、反射和散射，铺设“土工布</a:t>
            </a:r>
            <a:r>
              <a:rPr lang="en-US" altLang="zh-CN" sz="2000" b="0" i="0">
                <a:solidFill>
                  <a:srgbClr val="000000"/>
                </a:solidFill>
                <a:latin typeface="微软雅黑" pitchFamily="34" charset="0"/>
                <a:ea typeface="微软雅黑" pitchFamily="34" charset="-122"/>
                <a:cs typeface="微软雅黑" pitchFamily="34" charset="-120"/>
              </a:rPr>
              <a:t>”是对冰川表面进行改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造</a:t>
            </a:r>
            <a:r>
              <a:rPr lang="en-US" altLang="zh-CN" sz="2000" b="0" i="0" dirty="0">
                <a:solidFill>
                  <a:srgbClr val="000000"/>
                </a:solidFill>
                <a:latin typeface="微软雅黑" pitchFamily="34" charset="0"/>
                <a:ea typeface="微软雅黑" pitchFamily="34" charset="-122"/>
                <a:cs typeface="微软雅黑" pitchFamily="34" charset="-120"/>
              </a:rPr>
              <a:t>，与大气削弱作用无直接关系，④错误。综上所述，B正确，A、C、D错误。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C_6_BD.116_1#3555e68b5?pid=251efe10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8.为有效应对全球变暖问题，</a:t>
            </a:r>
            <a:r>
              <a:rPr lang="en-US" altLang="zh-CN" sz="2000" b="0" i="0">
                <a:solidFill>
                  <a:srgbClr val="000000"/>
                </a:solidFill>
                <a:latin typeface="微软雅黑" pitchFamily="34" charset="0"/>
                <a:ea typeface="微软雅黑" pitchFamily="34" charset="-122"/>
                <a:cs typeface="微软雅黑" pitchFamily="34" charset="-120"/>
              </a:rPr>
              <a:t>可采取的措施是(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7_1#3555e68b5.bracket?pid=251efe100&amp;color=0,0,0&amp;vpa=28&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16_2#3555e68b5.choices?pid=251efe100&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.大力推广冰川覆盖新技术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.加大干旱地区的植树力度</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C.积极推广绿色能源的利用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.在冰川末端增加人工降雪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C_6_AS.118_1#3555e68b5?vop=1&amp;pid=251efe100&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本题考查应对全球气候变化的措施。冰川覆盖实验在一定程度上可以减缓冰川消融</a:t>
            </a:r>
            <a:r>
              <a:rPr lang="en-US" altLang="zh-CN" sz="2000" b="0" i="0">
                <a:solidFill>
                  <a:srgbClr val="000000"/>
                </a:solidFill>
                <a:latin typeface="微软雅黑" pitchFamily="34" charset="0"/>
                <a:ea typeface="微软雅黑" pitchFamily="34" charset="-122"/>
                <a:cs typeface="微软雅黑" pitchFamily="34" charset="-120"/>
              </a:rPr>
              <a:t>，但材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料中提到该实验成果难以大范围推广</a:t>
            </a:r>
            <a:r>
              <a:rPr lang="en-US" altLang="zh-CN" sz="2000" b="0" i="0" dirty="0">
                <a:solidFill>
                  <a:srgbClr val="000000"/>
                </a:solidFill>
                <a:latin typeface="微软雅黑" pitchFamily="34" charset="0"/>
                <a:ea typeface="微软雅黑" pitchFamily="34" charset="-122"/>
                <a:cs typeface="微软雅黑" pitchFamily="34" charset="-120"/>
              </a:rPr>
              <a:t>，且不是应对全球气候变暖的有效措施，不可取，A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植树造林可以吸收二氧化碳</a:t>
            </a:r>
            <a:r>
              <a:rPr lang="en-US" altLang="zh-CN" sz="2000" b="0" i="0" dirty="0">
                <a:solidFill>
                  <a:srgbClr val="000000"/>
                </a:solidFill>
                <a:latin typeface="微软雅黑" pitchFamily="34" charset="0"/>
                <a:ea typeface="微软雅黑" pitchFamily="34" charset="-122"/>
                <a:cs typeface="微软雅黑" pitchFamily="34" charset="-120"/>
              </a:rPr>
              <a:t>，有助于缓解全球气候变暖</a:t>
            </a:r>
            <a:r>
              <a:rPr lang="en-US" altLang="zh-CN" sz="2000" b="0" i="0">
                <a:solidFill>
                  <a:srgbClr val="000000"/>
                </a:solidFill>
                <a:latin typeface="微软雅黑" pitchFamily="34" charset="0"/>
                <a:ea typeface="微软雅黑" pitchFamily="34" charset="-122"/>
                <a:cs typeface="微软雅黑" pitchFamily="34" charset="-120"/>
              </a:rPr>
              <a:t>，但在干旱地区植树可能面临水资源短缺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等问题</a:t>
            </a:r>
            <a:r>
              <a:rPr lang="en-US" altLang="zh-CN" sz="2000" b="0" i="0" dirty="0">
                <a:solidFill>
                  <a:srgbClr val="000000"/>
                </a:solidFill>
                <a:latin typeface="微软雅黑" pitchFamily="34" charset="0"/>
                <a:ea typeface="微软雅黑" pitchFamily="34" charset="-122"/>
                <a:cs typeface="微软雅黑" pitchFamily="34" charset="-120"/>
              </a:rPr>
              <a:t>，不可取，B错误。绿色能源（如太阳能、风能等）的利用可以减少化石燃料的使用</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而减少二氧化碳排放</a:t>
            </a:r>
            <a:r>
              <a:rPr lang="en-US" altLang="zh-CN" sz="2000" b="0" i="0" dirty="0">
                <a:solidFill>
                  <a:srgbClr val="000000"/>
                </a:solidFill>
                <a:latin typeface="微软雅黑" pitchFamily="34" charset="0"/>
                <a:ea typeface="微软雅黑" pitchFamily="34" charset="-122"/>
                <a:cs typeface="微软雅黑" pitchFamily="34" charset="-120"/>
              </a:rPr>
              <a:t>，有效缓解全球气候变暖，可取，C正确。</a:t>
            </a:r>
            <a:r>
              <a:rPr lang="en-US" altLang="zh-CN" sz="2000" b="0" i="0">
                <a:solidFill>
                  <a:srgbClr val="000000"/>
                </a:solidFill>
                <a:latin typeface="微软雅黑" pitchFamily="34" charset="0"/>
                <a:ea typeface="微软雅黑" pitchFamily="34" charset="-122"/>
                <a:cs typeface="微软雅黑" pitchFamily="34" charset="-120"/>
              </a:rPr>
              <a:t>人工降雪可以增加冰川的积雪量，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但成本高昂且难以持续</a:t>
            </a:r>
            <a:r>
              <a:rPr lang="en-US" altLang="zh-CN" sz="2000" b="0" i="0" dirty="0">
                <a:solidFill>
                  <a:srgbClr val="000000"/>
                </a:solidFill>
                <a:latin typeface="微软雅黑" pitchFamily="34" charset="0"/>
                <a:ea typeface="微软雅黑" pitchFamily="34" charset="-122"/>
                <a:cs typeface="微软雅黑" pitchFamily="34" charset="-120"/>
              </a:rPr>
              <a:t>，不是应对全球气候变暖的有效措施，不可取，D错误。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pic>
        <p:nvPicPr>
          <p:cNvPr id="2" name="QO_5_BD.119_1#8403a3528?htil=6&amp;pid=6e3558edb&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30768" y="1054296"/>
            <a:ext cx="3017520"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119_2#8403a3528?htil=6&amp;pid=6e3558edb&amp;color=0,0,0&amp;vtp=1&amp;bt=1&amp;bbb=1&amp;hb=1&amp;hs=1"/>
          <p:cNvSpPr/>
          <p:nvPr/>
        </p:nvSpPr>
        <p:spPr>
          <a:xfrm>
            <a:off x="722376" y="972000"/>
            <a:ext cx="759866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[山东临沂2024高二月考]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阅读图文资料，完成下列要求。（16分）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南极磷虾是南极海域浮游动物的典型代表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在维持整个南极海</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洋生态平衡中起着重要作用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南极磷虾具有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固碳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可以将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大气中的二氧化碳转化为固定在海底的有机碳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磷虾具有垂直迁徙</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的习性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白天躲在海水底层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夜里会上浮进食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吃饱后潜入深层海</a:t>
            </a:r>
            <a:endParaRPr lang="en-US" altLang="zh-CN" sz="2000" dirty="0"/>
          </a:p>
        </p:txBody>
      </p:sp>
      <p:sp>
        <p:nvSpPr>
          <p:cNvPr id="4" name="QO_5_BD.119_2#8403a3528?htil=6&amp;pid=6e3558edb&amp;color=0,0,0&amp;vtp=1&amp;bt=1&amp;bbb=1&amp;hb=1&amp;hs=1">
            <a:extLst>
              <a:ext uri="{FF2B5EF4-FFF2-40B4-BE49-F238E27FC236}">
                <a16:creationId xmlns:a16="http://schemas.microsoft.com/office/drawing/2014/main" id="{71A52AA3-7195-DEEC-4062-67CADEC624DA}"/>
              </a:ext>
            </a:extLst>
          </p:cNvPr>
          <p:cNvSpPr/>
          <p:nvPr/>
        </p:nvSpPr>
        <p:spPr>
          <a:xfrm>
            <a:off x="722376" y="3310578"/>
            <a:ext cx="10752014" cy="17575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每天夜里反复数次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磷虾粪便和残体里的含碳量都很高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在南极海洋中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大量的浮游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藻类是磷虾丰富的食物来源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同时磷虾又是南极鲸类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企鹅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海鸟等的食物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南极海域冬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季的海冰可以为南极磷虾提供觅食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栖息和躲避敌害的场所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由于过度捕捞和生存环境</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南极磷虾数量减少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下图为南极磷虾密集区分布图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O_6_BD.120_1#907574acc?pid=8403a3528&amp;color=0,0,0&amp;vtp=1&amp;bt=1&amp;bbb=1"/>
          <p:cNvSpPr/>
          <p:nvPr/>
        </p:nvSpPr>
        <p:spPr>
          <a:xfrm>
            <a:off x="722376" y="972000"/>
            <a:ext cx="10753344" cy="389509"/>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（1）说出南极磷虾的密集分布区并分析近些年磷虾减少的自然原因。（6分）</a:t>
            </a:r>
            <a:endParaRPr lang="en-US" altLang="zh-CN" sz="2000" dirty="0"/>
          </a:p>
        </p:txBody>
      </p:sp>
      <p:sp>
        <p:nvSpPr>
          <p:cNvPr id="3" name="QO_6_AN.121_1#907574acc?vop=1&amp;pid=8403a3528&amp;color=0,0,0&amp;vtp=1&amp;bbb=1&amp;hb=1"/>
          <p:cNvSpPr/>
          <p:nvPr/>
        </p:nvSpPr>
        <p:spPr>
          <a:xfrm>
            <a:off x="722376" y="1412563"/>
            <a:ext cx="10753344" cy="1278509"/>
          </a:xfrm>
          <a:prstGeom prst="rect">
            <a:avLst/>
          </a:prstGeom>
          <a:noFill/>
          <a:ln/>
        </p:spPr>
        <p:txBody>
          <a:bodyPr wrap="none" lIns="0" tIns="0" rIns="0" bIns="0" rtlCol="0" anchor="t"/>
          <a:lstStyle/>
          <a:p>
            <a:pPr algn="l"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主要分布在南极大陆的大西洋和印度洋沿岸地区。（2分）</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原因</a:t>
            </a:r>
            <a:r>
              <a:rPr lang="en-US" altLang="zh-CN" sz="2000" b="1" i="0" dirty="0">
                <a:solidFill>
                  <a:srgbClr val="00B050"/>
                </a:solidFill>
                <a:latin typeface="微软雅黑" pitchFamily="34" charset="0"/>
                <a:ea typeface="微软雅黑" pitchFamily="34" charset="-122"/>
                <a:cs typeface="微软雅黑" pitchFamily="34" charset="-120"/>
              </a:rPr>
              <a:t>：全球变暖，使得适合南极磷虾摄食的藻类大量减少；（2分）全球变暖</a:t>
            </a:r>
            <a:r>
              <a:rPr lang="en-US" altLang="zh-CN" sz="2000" b="1" i="0">
                <a:solidFill>
                  <a:srgbClr val="00B050"/>
                </a:solidFill>
                <a:latin typeface="微软雅黑" pitchFamily="34" charset="0"/>
                <a:ea typeface="微软雅黑" pitchFamily="34" charset="-122"/>
                <a:cs typeface="微软雅黑" pitchFamily="34" charset="-120"/>
              </a:rPr>
              <a:t>，海冰冰期及厚度</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明显缩减</a:t>
            </a:r>
            <a:r>
              <a:rPr lang="en-US" altLang="zh-CN" sz="2000" b="1" i="0" dirty="0">
                <a:solidFill>
                  <a:srgbClr val="00B050"/>
                </a:solidFill>
                <a:latin typeface="微软雅黑" pitchFamily="34" charset="0"/>
                <a:ea typeface="微软雅黑" pitchFamily="34" charset="-122"/>
                <a:cs typeface="微软雅黑" pitchFamily="34" charset="-120"/>
              </a:rPr>
              <a:t>，不利于磷虾的觅食、栖息和躲避敌害。（2分）</a:t>
            </a:r>
            <a:endParaRPr lang="en-US" altLang="zh-CN" sz="2000" dirty="0"/>
          </a:p>
        </p:txBody>
      </p:sp>
      <p:sp>
        <p:nvSpPr>
          <p:cNvPr id="4" name="QO_6_AS.122_1#907574acc?vop=1&amp;pid=8403a3528&amp;color=0,0,0&amp;vtp=1&amp;bbb=1&amp;hb=1"/>
          <p:cNvSpPr/>
          <p:nvPr/>
        </p:nvSpPr>
        <p:spPr>
          <a:xfrm>
            <a:off x="722376" y="2777242"/>
            <a:ext cx="10753344" cy="35010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本题考查全球变暖产生的影响。由图可知</a:t>
            </a:r>
            <a:r>
              <a:rPr lang="en-US" altLang="zh-CN" sz="2000" b="0" i="0">
                <a:solidFill>
                  <a:srgbClr val="000000"/>
                </a:solidFill>
                <a:latin typeface="微软雅黑" pitchFamily="34" charset="0"/>
                <a:ea typeface="微软雅黑" pitchFamily="34" charset="-122"/>
                <a:cs typeface="微软雅黑" pitchFamily="34" charset="-120"/>
              </a:rPr>
              <a:t>，南极磷虾密集区主要分布在南极大陆的大西洋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和印度洋沿岸地区</a:t>
            </a:r>
            <a:r>
              <a:rPr lang="en-US" altLang="zh-CN" sz="2000" b="0" i="0" dirty="0">
                <a:solidFill>
                  <a:srgbClr val="000000"/>
                </a:solidFill>
                <a:latin typeface="微软雅黑" pitchFamily="34" charset="0"/>
                <a:ea typeface="微软雅黑" pitchFamily="34" charset="-122"/>
                <a:cs typeface="微软雅黑" pitchFamily="34" charset="-120"/>
              </a:rPr>
              <a:t>，太平洋沿岸地区分布较少。由材料“近年来，</a:t>
            </a:r>
            <a:r>
              <a:rPr lang="en-US" altLang="zh-CN" sz="2000" b="0" i="0">
                <a:solidFill>
                  <a:srgbClr val="000000"/>
                </a:solidFill>
                <a:latin typeface="微软雅黑" pitchFamily="34" charset="0"/>
                <a:ea typeface="微软雅黑" pitchFamily="34" charset="-122"/>
                <a:cs typeface="微软雅黑" pitchFamily="34" charset="-120"/>
              </a:rPr>
              <a:t>由于过度捕捞和生存环境变化，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南极磷虾数量减少</a:t>
            </a:r>
            <a:r>
              <a:rPr lang="en-US" altLang="zh-CN" sz="2000" b="0" i="0" dirty="0">
                <a:solidFill>
                  <a:srgbClr val="000000"/>
                </a:solidFill>
                <a:latin typeface="微软雅黑" pitchFamily="34" charset="0"/>
                <a:ea typeface="微软雅黑" pitchFamily="34" charset="-122"/>
                <a:cs typeface="微软雅黑" pitchFamily="34" charset="-120"/>
              </a:rPr>
              <a:t>”可知，导致磷虾数量减少的主要自然原因是生存环境变化</a:t>
            </a:r>
            <a:r>
              <a:rPr lang="en-US" altLang="zh-CN" sz="2000" b="0" i="0">
                <a:solidFill>
                  <a:srgbClr val="000000"/>
                </a:solidFill>
                <a:latin typeface="微软雅黑" pitchFamily="34" charset="0"/>
                <a:ea typeface="微软雅黑" pitchFamily="34" charset="-122"/>
                <a:cs typeface="微软雅黑" pitchFamily="34" charset="-120"/>
              </a:rPr>
              <a:t>，结合所学知识可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，对两极地区影响最大的环境变化是全球变暖。由材料</a:t>
            </a:r>
            <a:r>
              <a:rPr lang="en-US" altLang="zh-CN" sz="2000" b="0" i="0">
                <a:solidFill>
                  <a:srgbClr val="000000"/>
                </a:solidFill>
                <a:latin typeface="微软雅黑" pitchFamily="34" charset="0"/>
                <a:ea typeface="微软雅黑" pitchFamily="34" charset="-122"/>
                <a:cs typeface="微软雅黑" pitchFamily="34" charset="-120"/>
              </a:rPr>
              <a:t>“大量的浮游藻类是磷虾丰富的食物来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源</a:t>
            </a:r>
            <a:r>
              <a:rPr lang="en-US" altLang="zh-CN" sz="2000" b="0" i="0" dirty="0">
                <a:solidFill>
                  <a:srgbClr val="000000"/>
                </a:solidFill>
                <a:latin typeface="微软雅黑" pitchFamily="34" charset="0"/>
                <a:ea typeface="微软雅黑" pitchFamily="34" charset="-122"/>
                <a:cs typeface="微软雅黑" pitchFamily="34" charset="-120"/>
              </a:rPr>
              <a:t>”并结合当前全球变暖的环境可知，全球变暖，使得适合南极磷虾摄食的藻类大量减少</a:t>
            </a:r>
            <a:r>
              <a:rPr lang="en-US" altLang="zh-CN" sz="2000" b="0" i="0">
                <a:solidFill>
                  <a:srgbClr val="000000"/>
                </a:solidFill>
                <a:latin typeface="微软雅黑" pitchFamily="34" charset="0"/>
                <a:ea typeface="微软雅黑" pitchFamily="34" charset="-122"/>
                <a:cs typeface="微软雅黑" pitchFamily="34" charset="-120"/>
              </a:rPr>
              <a:t>；由材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料</a:t>
            </a:r>
            <a:r>
              <a:rPr lang="en-US" altLang="zh-CN" sz="2000" b="0" i="0" dirty="0">
                <a:solidFill>
                  <a:srgbClr val="000000"/>
                </a:solidFill>
                <a:latin typeface="微软雅黑" pitchFamily="34" charset="0"/>
                <a:ea typeface="微软雅黑" pitchFamily="34" charset="-122"/>
                <a:cs typeface="微软雅黑" pitchFamily="34" charset="-120"/>
              </a:rPr>
              <a:t>“南极海域冬季的海冰可以为南极磷虾提供觅食、栖息和躲避敌害的场所</a:t>
            </a:r>
            <a:r>
              <a:rPr lang="en-US" altLang="zh-CN" sz="2000" b="0" i="0">
                <a:solidFill>
                  <a:srgbClr val="000000"/>
                </a:solidFill>
                <a:latin typeface="微软雅黑" pitchFamily="34" charset="0"/>
                <a:ea typeface="微软雅黑" pitchFamily="34" charset="-122"/>
                <a:cs typeface="微软雅黑" pitchFamily="34" charset="-120"/>
              </a:rPr>
              <a:t>”并结合当前全球变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暖的环境可知</a:t>
            </a:r>
            <a:r>
              <a:rPr lang="en-US" altLang="zh-CN" sz="2000" b="0" i="0" dirty="0">
                <a:solidFill>
                  <a:srgbClr val="000000"/>
                </a:solidFill>
                <a:latin typeface="微软雅黑" pitchFamily="34" charset="0"/>
                <a:ea typeface="微软雅黑" pitchFamily="34" charset="-122"/>
                <a:cs typeface="微软雅黑" pitchFamily="34" charset="-120"/>
              </a:rPr>
              <a:t>，全球变暖后，南极海冰冰期及厚度明显缩减，不利于磷虾的觅食</a:t>
            </a:r>
            <a:r>
              <a:rPr lang="en-US" altLang="zh-CN" sz="2000" b="0" i="0">
                <a:solidFill>
                  <a:srgbClr val="000000"/>
                </a:solidFill>
                <a:latin typeface="微软雅黑" pitchFamily="34" charset="0"/>
                <a:ea typeface="微软雅黑" pitchFamily="34" charset="-122"/>
                <a:cs typeface="微软雅黑" pitchFamily="34" charset="-120"/>
              </a:rPr>
              <a:t>、栖息和躲避敌</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Effect transition="in" filter="fade">
                                      <p:cBhvr>
                                        <p:cTn id="45"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O_6_BD.123_1#e064b2193?pid=8403a3528&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（2）简述南极磷虾的“固碳”作用过程。（6分）</a:t>
            </a:r>
            <a:endParaRPr lang="en-US" altLang="zh-CN" sz="2000" dirty="0"/>
          </a:p>
        </p:txBody>
      </p:sp>
      <p:sp>
        <p:nvSpPr>
          <p:cNvPr id="3" name="QO_6_AN.124_1#e064b2193?vop=1&amp;pid=8403a3528&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藻类通过光合作用将大气中的二氧化碳转化成有机碳</a:t>
            </a:r>
            <a:r>
              <a:rPr lang="en-US" altLang="zh-CN" sz="2000" b="1" i="0">
                <a:solidFill>
                  <a:srgbClr val="00B050"/>
                </a:solidFill>
                <a:latin typeface="微软雅黑" pitchFamily="34" charset="0"/>
                <a:ea typeface="微软雅黑" pitchFamily="34" charset="-122"/>
                <a:cs typeface="微软雅黑" pitchFamily="34" charset="-120"/>
              </a:rPr>
              <a:t>；南极磷虾摄食大量富含碳的浮游藻</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类</a:t>
            </a:r>
            <a:r>
              <a:rPr lang="en-US" altLang="zh-CN" sz="2000" b="1" i="0" dirty="0">
                <a:solidFill>
                  <a:srgbClr val="00B050"/>
                </a:solidFill>
                <a:latin typeface="微软雅黑" pitchFamily="34" charset="0"/>
                <a:ea typeface="微软雅黑" pitchFamily="34" charset="-122"/>
                <a:cs typeface="微软雅黑" pitchFamily="34" charset="-120"/>
              </a:rPr>
              <a:t>，将碳固定在体内；同时向深层海水迁徙，排放在深海中的粪便、磷虾残体沉降到海底</a:t>
            </a:r>
            <a:r>
              <a:rPr lang="en-US" altLang="zh-CN" sz="2000" b="1" i="0">
                <a:solidFill>
                  <a:srgbClr val="00B050"/>
                </a:solidFill>
                <a:latin typeface="微软雅黑" pitchFamily="34" charset="0"/>
                <a:ea typeface="微软雅黑" pitchFamily="34" charset="-122"/>
                <a:cs typeface="微软雅黑" pitchFamily="34" charset="-120"/>
              </a:rPr>
              <a:t>，形成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沉积物</a:t>
            </a:r>
            <a:r>
              <a:rPr lang="en-US" altLang="zh-CN" sz="2000" b="1" i="0" dirty="0">
                <a:solidFill>
                  <a:srgbClr val="00B050"/>
                </a:solidFill>
                <a:latin typeface="微软雅黑" pitchFamily="34" charset="0"/>
                <a:ea typeface="微软雅黑" pitchFamily="34" charset="-122"/>
                <a:cs typeface="微软雅黑" pitchFamily="34" charset="-120"/>
              </a:rPr>
              <a:t>，其中的碳会长期或永久性固存在海底。（6分）</a:t>
            </a:r>
            <a:endParaRPr lang="en-US" altLang="zh-CN" sz="2000" dirty="0"/>
          </a:p>
        </p:txBody>
      </p:sp>
      <p:sp>
        <p:nvSpPr>
          <p:cNvPr id="4" name="QO_6_AS.125_1#e064b2193?vop=1&amp;pid=8403a3528&amp;color=0,0,0&amp;vtp=1&amp;bbb=1&amp;hb=1"/>
          <p:cNvSpPr/>
          <p:nvPr/>
        </p:nvSpPr>
        <p:spPr>
          <a:xfrm>
            <a:off x="722376" y="284296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本题考查自然地理环境的整体性。本题主要从南极磷虾生长习性的角度进行分析</a:t>
            </a:r>
            <a:r>
              <a:rPr lang="en-US" altLang="zh-CN" sz="2000" b="0" i="0">
                <a:solidFill>
                  <a:srgbClr val="000000"/>
                </a:solidFill>
                <a:latin typeface="微软雅黑" pitchFamily="34" charset="0"/>
                <a:ea typeface="微软雅黑" pitchFamily="34" charset="-122"/>
                <a:cs typeface="微软雅黑" pitchFamily="34" charset="-120"/>
              </a:rPr>
              <a:t>。由材料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大量的浮游藻类是磷虾丰富的食物来源”可知</a:t>
            </a:r>
            <a:r>
              <a:rPr lang="en-US" altLang="zh-CN" sz="2000" b="0" i="0">
                <a:solidFill>
                  <a:srgbClr val="000000"/>
                </a:solidFill>
                <a:latin typeface="微软雅黑" pitchFamily="34" charset="0"/>
                <a:ea typeface="微软雅黑" pitchFamily="34" charset="-122"/>
                <a:cs typeface="微软雅黑" pitchFamily="34" charset="-120"/>
              </a:rPr>
              <a:t>，藻类通过光合作用将大气中的二氧化碳转化成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有机碳</a:t>
            </a:r>
            <a:r>
              <a:rPr lang="en-US" altLang="zh-CN" sz="2000" b="0" i="0" dirty="0">
                <a:solidFill>
                  <a:srgbClr val="000000"/>
                </a:solidFill>
                <a:latin typeface="微软雅黑" pitchFamily="34" charset="0"/>
                <a:ea typeface="微软雅黑" pitchFamily="34" charset="-122"/>
                <a:cs typeface="微软雅黑" pitchFamily="34" charset="-120"/>
              </a:rPr>
              <a:t>；南极磷虾摄食大量富含碳的浮游藻类，将碳固定在体内。由材料</a:t>
            </a:r>
            <a:r>
              <a:rPr lang="en-US" altLang="zh-CN" sz="2000" b="0" i="0">
                <a:solidFill>
                  <a:srgbClr val="000000"/>
                </a:solidFill>
                <a:latin typeface="微软雅黑" pitchFamily="34" charset="0"/>
                <a:ea typeface="微软雅黑" pitchFamily="34" charset="-122"/>
                <a:cs typeface="微软雅黑" pitchFamily="34" charset="-120"/>
              </a:rPr>
              <a:t>“磷虾具有垂直迁徙的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习性</a:t>
            </a:r>
            <a:r>
              <a:rPr lang="en-US" altLang="zh-CN" sz="2000" b="0" i="0" dirty="0">
                <a:solidFill>
                  <a:srgbClr val="000000"/>
                </a:solidFill>
                <a:latin typeface="微软雅黑" pitchFamily="34" charset="0"/>
                <a:ea typeface="微软雅黑" pitchFamily="34" charset="-122"/>
                <a:cs typeface="微软雅黑" pitchFamily="34" charset="-120"/>
              </a:rPr>
              <a:t>，白天躲在海水底层，夜里会上浮进食，吃饱后潜入深层海水，每天夜里反复数次。</a:t>
            </a:r>
            <a:r>
              <a:rPr lang="en-US" altLang="zh-CN" sz="2000" b="0" i="0">
                <a:solidFill>
                  <a:srgbClr val="000000"/>
                </a:solidFill>
                <a:latin typeface="微软雅黑" pitchFamily="34" charset="0"/>
                <a:ea typeface="微软雅黑" pitchFamily="34" charset="-122"/>
                <a:cs typeface="微软雅黑" pitchFamily="34" charset="-120"/>
              </a:rPr>
              <a:t>所以，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磷虾粪便和残体里的含碳量都很高</a:t>
            </a:r>
            <a:r>
              <a:rPr lang="en-US" altLang="zh-CN" sz="2000" b="0" i="0" dirty="0">
                <a:solidFill>
                  <a:srgbClr val="000000"/>
                </a:solidFill>
                <a:latin typeface="微软雅黑" pitchFamily="34" charset="0"/>
                <a:ea typeface="微软雅黑" pitchFamily="34" charset="-122"/>
                <a:cs typeface="微软雅黑" pitchFamily="34" charset="-120"/>
              </a:rPr>
              <a:t>”可知，磷虾向深层海水迁徙，排放在深海中的粪便</a:t>
            </a:r>
            <a:r>
              <a:rPr lang="en-US" altLang="zh-CN" sz="2000" b="0" i="0">
                <a:solidFill>
                  <a:srgbClr val="000000"/>
                </a:solidFill>
                <a:latin typeface="微软雅黑" pitchFamily="34" charset="0"/>
                <a:ea typeface="微软雅黑" pitchFamily="34" charset="-122"/>
                <a:cs typeface="微软雅黑" pitchFamily="34" charset="-120"/>
              </a:rPr>
              <a:t>、磷虾残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体沉降到海底</a:t>
            </a:r>
            <a:r>
              <a:rPr lang="en-US" altLang="zh-CN" sz="2000" b="0" i="0" dirty="0">
                <a:solidFill>
                  <a:srgbClr val="000000"/>
                </a:solidFill>
                <a:latin typeface="微软雅黑" pitchFamily="34" charset="0"/>
                <a:ea typeface="微软雅黑" pitchFamily="34" charset="-122"/>
                <a:cs typeface="微软雅黑" pitchFamily="34" charset="-120"/>
              </a:rPr>
              <a:t>，形成沉积物，其中的碳会长期或永久性固存在海底。</a:t>
            </a:r>
            <a:r>
              <a:rPr lang="en-US" altLang="zh-CN" sz="2000" b="1" i="0" dirty="0">
                <a:solidFill>
                  <a:srgbClr val="000000"/>
                </a:solidFill>
                <a:latin typeface="微软雅黑" pitchFamily="34" charset="0"/>
                <a:ea typeface="微软雅黑" pitchFamily="34" charset="-122"/>
                <a:cs typeface="微软雅黑" pitchFamily="34" charset="-120"/>
              </a:rPr>
              <a:t>【过程成因类】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O_6_BD.126_1#5da5ad88a?pid=8403a3528&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（3）说明南极磷虾的减少给当地和全球带来的生态环境问题。（4分）</a:t>
            </a:r>
            <a:endParaRPr lang="en-US" altLang="zh-CN" sz="2000" dirty="0"/>
          </a:p>
        </p:txBody>
      </p:sp>
      <p:sp>
        <p:nvSpPr>
          <p:cNvPr id="3" name="QO_6_AN.127_1#5da5ad88a?vop=1&amp;pid=8403a3528&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磷虾的减少会使以磷虾为食的动物减少，使当地生态系统紊乱，生物多样性减少；使</a:t>
            </a:r>
            <a:r>
              <a:rPr lang="en-US" altLang="zh-CN" sz="2000" b="1" i="0">
                <a:solidFill>
                  <a:srgbClr val="00B050"/>
                </a:solidFill>
                <a:latin typeface="微软雅黑" pitchFamily="34" charset="0"/>
                <a:ea typeface="微软雅黑" pitchFamily="34" charset="-122"/>
                <a:cs typeface="微软雅黑" pitchFamily="34" charset="-120"/>
              </a:rPr>
              <a:t>“固</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碳</a:t>
            </a:r>
            <a:r>
              <a:rPr lang="en-US" altLang="zh-CN" sz="2000" b="1" i="0" dirty="0">
                <a:solidFill>
                  <a:srgbClr val="00B050"/>
                </a:solidFill>
                <a:latin typeface="微软雅黑" pitchFamily="34" charset="0"/>
                <a:ea typeface="微软雅黑" pitchFamily="34" charset="-122"/>
                <a:cs typeface="微软雅黑" pitchFamily="34" charset="-120"/>
              </a:rPr>
              <a:t>”作用减弱，大气中的二氧化碳增多，加剧全球变暖。（4分）</a:t>
            </a:r>
            <a:endParaRPr lang="en-US" altLang="zh-CN" sz="2000" dirty="0"/>
          </a:p>
        </p:txBody>
      </p:sp>
      <p:sp>
        <p:nvSpPr>
          <p:cNvPr id="4" name="QO_6_AS.128_1#5da5ad88a?vop=1&amp;pid=8403a3528&amp;color=0,0,0&amp;vtp=1&amp;bbb=1&amp;hb=1"/>
          <p:cNvSpPr/>
          <p:nvPr/>
        </p:nvSpPr>
        <p:spPr>
          <a:xfrm>
            <a:off x="722376" y="2385764"/>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本题考查生物资源减少产生的影响。本题可从南极磷虾的生态功能的角度进行分析</a:t>
            </a:r>
            <a:r>
              <a:rPr lang="en-US" altLang="zh-CN" sz="2000" b="0" i="0" spc="-50">
                <a:solidFill>
                  <a:srgbClr val="000000"/>
                </a:solidFill>
                <a:latin typeface="微软雅黑" pitchFamily="34" charset="0"/>
                <a:ea typeface="微软雅黑" pitchFamily="34" charset="-122"/>
                <a:cs typeface="微软雅黑" pitchFamily="34" charset="-120"/>
              </a:rPr>
              <a:t>。由材料</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南极磷虾具有‘固碳’作用”可分析出，南极磷虾数量减少，使“固碳”作用减弱</a:t>
            </a:r>
            <a:r>
              <a:rPr lang="en-US" altLang="zh-CN" sz="2000" b="0" i="0" spc="-50">
                <a:solidFill>
                  <a:srgbClr val="000000"/>
                </a:solidFill>
                <a:latin typeface="微软雅黑" pitchFamily="34" charset="0"/>
                <a:ea typeface="微软雅黑" pitchFamily="34" charset="-122"/>
                <a:cs typeface="微软雅黑" pitchFamily="34" charset="-120"/>
              </a:rPr>
              <a:t>，大气中的二</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氧化碳增多</a:t>
            </a:r>
            <a:r>
              <a:rPr lang="en-US" altLang="zh-CN" sz="2000" b="0" i="0" spc="-50" dirty="0">
                <a:solidFill>
                  <a:srgbClr val="000000"/>
                </a:solidFill>
                <a:latin typeface="微软雅黑" pitchFamily="34" charset="0"/>
                <a:ea typeface="微软雅黑" pitchFamily="34" charset="-122"/>
                <a:cs typeface="微软雅黑" pitchFamily="34" charset="-120"/>
              </a:rPr>
              <a:t>，加剧全球变暖。由材料“是南极鲸类、海豹、企鹅、海鸟等的食物”可分析出</a:t>
            </a:r>
            <a:r>
              <a:rPr lang="en-US" altLang="zh-CN" sz="2000" b="0" i="0" spc="-50">
                <a:solidFill>
                  <a:srgbClr val="000000"/>
                </a:solidFill>
                <a:latin typeface="微软雅黑" pitchFamily="34" charset="0"/>
                <a:ea typeface="微软雅黑" pitchFamily="34" charset="-122"/>
                <a:cs typeface="微软雅黑" pitchFamily="34" charset="-120"/>
              </a:rPr>
              <a:t>，南极</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磷虾数量减少</a:t>
            </a:r>
            <a:r>
              <a:rPr lang="en-US" altLang="zh-CN" sz="2000" b="0" i="0" spc="-50" dirty="0">
                <a:solidFill>
                  <a:srgbClr val="000000"/>
                </a:solidFill>
                <a:latin typeface="微软雅黑" pitchFamily="34" charset="0"/>
                <a:ea typeface="微软雅黑" pitchFamily="34" charset="-122"/>
                <a:cs typeface="微软雅黑" pitchFamily="34" charset="-120"/>
              </a:rPr>
              <a:t>，会使以磷虾为食的动物减少，使当地生态系统紊乱，生物多样性减少。</a:t>
            </a:r>
            <a:r>
              <a:rPr lang="en-US" altLang="zh-CN" sz="2000" b="1" i="0" spc="-50" dirty="0">
                <a:solidFill>
                  <a:srgbClr val="000000"/>
                </a:solidFill>
                <a:latin typeface="微软雅黑" pitchFamily="34" charset="0"/>
                <a:ea typeface="微软雅黑" pitchFamily="34" charset="-122"/>
                <a:cs typeface="微软雅黑" pitchFamily="34" charset="-120"/>
              </a:rPr>
              <a:t>【影响类】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7_BD.9_1#5cd887828?pid=31a8adcd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3.从第一时段到第二时段，广东省2</a:t>
            </a:r>
            <a:r>
              <a:rPr lang="en-US" altLang="zh-CN" sz="2000" b="0" i="0">
                <a:solidFill>
                  <a:srgbClr val="000000"/>
                </a:solidFill>
                <a:latin typeface="微软雅黑" pitchFamily="34" charset="0"/>
                <a:ea typeface="微软雅黑" pitchFamily="34" charset="-122"/>
                <a:cs typeface="微软雅黑" pitchFamily="34" charset="-120"/>
              </a:rPr>
              <a:t>月的气候转变对广东省地理环境产生的影响是(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0_1#5cd887828.bracket?pid=31a8adcd7&amp;color=0,0,0&amp;vpa=3&amp;vtp=1"/>
          <p:cNvSpPr/>
          <p:nvPr/>
        </p:nvSpPr>
        <p:spPr>
          <a:xfrm>
            <a:off x="9918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9_2#5cd887828.choices?pid=31a8adcd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.热带作物种植界线北移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.冬季取暖设备使用频繁</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C.常绿阔叶林大面积缩小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.河流流量季节变化增大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7_AS.11_1#5cd887828?vop=1&amp;pid=31a8adcd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本题考查气候变化对地理环境的影响。根据上题分析可知，由第一时段到第二时段</a:t>
            </a:r>
            <a:r>
              <a:rPr lang="en-US" altLang="zh-CN" sz="2000" b="0" i="0">
                <a:solidFill>
                  <a:srgbClr val="000000"/>
                </a:solidFill>
                <a:latin typeface="微软雅黑" pitchFamily="34" charset="0"/>
                <a:ea typeface="微软雅黑" pitchFamily="34" charset="-122"/>
                <a:cs typeface="微软雅黑" pitchFamily="34" charset="-120"/>
              </a:rPr>
              <a:t>，广东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省</a:t>
            </a:r>
            <a:r>
              <a:rPr lang="en-US" altLang="zh-CN" sz="2000" b="0" i="0" dirty="0">
                <a:solidFill>
                  <a:srgbClr val="000000"/>
                </a:solidFill>
                <a:latin typeface="微软雅黑" pitchFamily="34" charset="0"/>
                <a:ea typeface="微软雅黑" pitchFamily="34" charset="-122"/>
                <a:cs typeface="微软雅黑" pitchFamily="34" charset="-120"/>
              </a:rPr>
              <a:t>2月的气候由冷干向暖干转变，气候呈变暖趋势，故热带作物种植界线北移</a:t>
            </a:r>
            <a:r>
              <a:rPr lang="en-US" altLang="zh-CN" sz="2000" b="0" i="0">
                <a:solidFill>
                  <a:srgbClr val="000000"/>
                </a:solidFill>
                <a:latin typeface="微软雅黑" pitchFamily="34" charset="0"/>
                <a:ea typeface="微软雅黑" pitchFamily="34" charset="-122"/>
                <a:cs typeface="微软雅黑" pitchFamily="34" charset="-120"/>
              </a:rPr>
              <a:t>，冬季取暖设备使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用减少</a:t>
            </a:r>
            <a:r>
              <a:rPr lang="en-US" altLang="zh-CN" sz="2000" b="0" i="0" dirty="0">
                <a:solidFill>
                  <a:srgbClr val="000000"/>
                </a:solidFill>
                <a:latin typeface="微软雅黑" pitchFamily="34" charset="0"/>
                <a:ea typeface="微软雅黑" pitchFamily="34" charset="-122"/>
                <a:cs typeface="微软雅黑" pitchFamily="34" charset="-120"/>
              </a:rPr>
              <a:t>，常绿阔叶林面积扩大，A正确，B、C错误；大气降水是广东河流的主要补给水源</a:t>
            </a:r>
            <a:r>
              <a:rPr lang="en-US" altLang="zh-CN" sz="2000" b="0" i="0">
                <a:solidFill>
                  <a:srgbClr val="000000"/>
                </a:solidFill>
                <a:latin typeface="微软雅黑" pitchFamily="34" charset="0"/>
                <a:ea typeface="微软雅黑" pitchFamily="34" charset="-122"/>
                <a:cs typeface="微软雅黑" pitchFamily="34" charset="-120"/>
              </a:rPr>
              <a:t>，材料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信息未反映出降水的季节变化特点</a:t>
            </a:r>
            <a:r>
              <a:rPr lang="en-US" altLang="zh-CN" sz="2000" b="0" i="0" dirty="0">
                <a:solidFill>
                  <a:srgbClr val="000000"/>
                </a:solidFill>
                <a:latin typeface="微软雅黑" pitchFamily="34" charset="0"/>
                <a:ea typeface="微软雅黑" pitchFamily="34" charset="-122"/>
                <a:cs typeface="微软雅黑" pitchFamily="34" charset="-120"/>
              </a:rPr>
              <a:t>，因此不能判断河流流量季节变化情况，D错误。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TotalTime>
  <Words>3358</Words>
  <Application>Microsoft Office PowerPoint</Application>
  <PresentationFormat>宽屏</PresentationFormat>
  <Paragraphs>488</Paragraphs>
  <Slides>80</Slides>
  <Notes>78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80</vt:i4>
      </vt:variant>
    </vt:vector>
  </HeadingPairs>
  <TitlesOfParts>
    <vt:vector size="89"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2025-10-22T06:55:19Z</dcterms:created>
  <dcterms:modified xsi:type="dcterms:W3CDTF">2025-10-22T07:22:27Z</dcterms:modified>
  <cp:category/>
  <cp:contentStatus/>
</cp:coreProperties>
</file>